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86" r:id="rId1"/>
    <p:sldMasterId id="2147483706" r:id="rId2"/>
    <p:sldMasterId id="2147483712" r:id="rId3"/>
    <p:sldMasterId id="2147483724" r:id="rId4"/>
  </p:sldMasterIdLst>
  <p:notesMasterIdLst>
    <p:notesMasterId r:id="rId23"/>
  </p:notesMasterIdLst>
  <p:handoutMasterIdLst>
    <p:handoutMasterId r:id="rId24"/>
  </p:handoutMasterIdLst>
  <p:sldIdLst>
    <p:sldId id="446" r:id="rId5"/>
    <p:sldId id="459" r:id="rId6"/>
    <p:sldId id="476" r:id="rId7"/>
    <p:sldId id="471" r:id="rId8"/>
    <p:sldId id="472" r:id="rId9"/>
    <p:sldId id="461" r:id="rId10"/>
    <p:sldId id="473" r:id="rId11"/>
    <p:sldId id="470" r:id="rId12"/>
    <p:sldId id="467" r:id="rId13"/>
    <p:sldId id="474" r:id="rId14"/>
    <p:sldId id="462" r:id="rId15"/>
    <p:sldId id="475" r:id="rId16"/>
    <p:sldId id="463" r:id="rId17"/>
    <p:sldId id="464" r:id="rId18"/>
    <p:sldId id="465" r:id="rId19"/>
    <p:sldId id="466" r:id="rId20"/>
    <p:sldId id="477" r:id="rId21"/>
    <p:sldId id="478"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72" userDrawn="1">
          <p15:clr>
            <a:srgbClr val="A4A3A4"/>
          </p15:clr>
        </p15:guide>
        <p15:guide id="2" pos="288" userDrawn="1">
          <p15:clr>
            <a:srgbClr val="F26B43"/>
          </p15:clr>
        </p15:guide>
        <p15:guide id="3" orient="horz" pos="4056" userDrawn="1">
          <p15:clr>
            <a:srgbClr val="F26B43"/>
          </p15:clr>
        </p15:guide>
        <p15:guide id="4" orient="horz" pos="1488" userDrawn="1">
          <p15:clr>
            <a:srgbClr val="A4A3A4"/>
          </p15:clr>
        </p15:guide>
        <p15:guide id="5" pos="3816" userDrawn="1">
          <p15:clr>
            <a:srgbClr val="A4A3A4"/>
          </p15:clr>
        </p15:guide>
        <p15:guide id="6" pos="7416" userDrawn="1">
          <p15:clr>
            <a:srgbClr val="F26B43"/>
          </p15:clr>
        </p15:guide>
        <p15:guide id="7" orient="horz" pos="312" userDrawn="1">
          <p15:clr>
            <a:srgbClr val="F26B43"/>
          </p15:clr>
        </p15:guide>
        <p15:guide id="8" orient="horz" pos="2160" userDrawn="1">
          <p15:clr>
            <a:srgbClr val="A4A3A4"/>
          </p15:clr>
        </p15:guide>
        <p15:guide id="9" orient="horz" pos="230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5896"/>
    <a:srgbClr val="7C6560"/>
    <a:srgbClr val="29282D"/>
    <a:srgbClr val="E288B6"/>
    <a:srgbClr val="D75078"/>
    <a:srgbClr val="B38F6A"/>
    <a:srgbClr val="6667AB"/>
    <a:srgbClr val="BBBBBB"/>
    <a:srgbClr val="B9B9B9"/>
    <a:srgbClr val="85A0A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21"/>
    <p:restoredTop sz="94697"/>
  </p:normalViewPr>
  <p:slideViewPr>
    <p:cSldViewPr snapToGrid="0">
      <p:cViewPr varScale="1">
        <p:scale>
          <a:sx n="108" d="100"/>
          <a:sy n="108" d="100"/>
        </p:scale>
        <p:origin x="504" y="184"/>
      </p:cViewPr>
      <p:guideLst>
        <p:guide orient="horz" pos="3672"/>
        <p:guide pos="288"/>
        <p:guide orient="horz" pos="4056"/>
        <p:guide orient="horz" pos="1488"/>
        <p:guide pos="3816"/>
        <p:guide pos="7416"/>
        <p:guide orient="horz" pos="312"/>
        <p:guide orient="horz" pos="2160"/>
        <p:guide orient="horz" pos="2304"/>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2640" y="-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3440B4-626E-4F3C-BAEA-93BE989AF4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53A5570-8E4E-4AA9-B246-5A27A383B9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54A69E4-EFBB-4687-8058-A94EE1B5781B}" type="datetimeFigureOut">
              <a:rPr lang="en-US" smtClean="0"/>
              <a:t>6/14/22</a:t>
            </a:fld>
            <a:endParaRPr lang="en-US" dirty="0"/>
          </a:p>
        </p:txBody>
      </p:sp>
      <p:sp>
        <p:nvSpPr>
          <p:cNvPr id="4" name="Footer Placeholder 3">
            <a:extLst>
              <a:ext uri="{FF2B5EF4-FFF2-40B4-BE49-F238E27FC236}">
                <a16:creationId xmlns:a16="http://schemas.microsoft.com/office/drawing/2014/main" id="{D50D364A-9468-466A-ACCD-ABB3762BE8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E9EF394-4AD6-48D1-9C4C-1B3D44BBF58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2004FE7-BA7C-4FF4-9756-C6A1F2BCA37F}" type="slidenum">
              <a:rPr lang="en-US" smtClean="0"/>
              <a:t>‹#›</a:t>
            </a:fld>
            <a:endParaRPr lang="en-US" dirty="0"/>
          </a:p>
        </p:txBody>
      </p:sp>
    </p:spTree>
    <p:extLst>
      <p:ext uri="{BB962C8B-B14F-4D97-AF65-F5344CB8AC3E}">
        <p14:creationId xmlns:p14="http://schemas.microsoft.com/office/powerpoint/2010/main" val="2097717397"/>
      </p:ext>
    </p:extLst>
  </p:cSld>
  <p:clrMap bg1="lt1" tx1="dk1" bg2="lt2" tx2="dk2" accent1="accent1" accent2="accent2" accent3="accent3" accent4="accent4" accent5="accent5" accent6="accent6" hlink="hlink" folHlink="folHlink"/>
</p:handoutMaster>
</file>

<file path=ppt/media/hdphoto1.wdp>
</file>

<file path=ppt/media/hdphoto10.wdp>
</file>

<file path=ppt/media/hdphoto11.wdp>
</file>

<file path=ppt/media/hdphoto12.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2.jpe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546B2-EB9C-4E9C-8793-C25F32D58B9A}" type="datetimeFigureOut">
              <a:rPr lang="en-US" smtClean="0"/>
              <a:t>6/14/22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83F1C3-4FA3-4491-97F4-43CA9C8BDFDF}" type="slidenum">
              <a:rPr lang="en-US" smtClean="0"/>
              <a:t>‹#›</a:t>
            </a:fld>
            <a:endParaRPr lang="en-US" dirty="0"/>
          </a:p>
        </p:txBody>
      </p:sp>
    </p:spTree>
    <p:extLst>
      <p:ext uri="{BB962C8B-B14F-4D97-AF65-F5344CB8AC3E}">
        <p14:creationId xmlns:p14="http://schemas.microsoft.com/office/powerpoint/2010/main" val="3796346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a:t>
            </a:fld>
            <a:endParaRPr lang="en-US" dirty="0"/>
          </a:p>
        </p:txBody>
      </p:sp>
    </p:spTree>
    <p:extLst>
      <p:ext uri="{BB962C8B-B14F-4D97-AF65-F5344CB8AC3E}">
        <p14:creationId xmlns:p14="http://schemas.microsoft.com/office/powerpoint/2010/main" val="36319560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10</a:t>
            </a:fld>
            <a:endParaRPr lang="en-US" dirty="0"/>
          </a:p>
        </p:txBody>
      </p:sp>
    </p:spTree>
    <p:extLst>
      <p:ext uri="{BB962C8B-B14F-4D97-AF65-F5344CB8AC3E}">
        <p14:creationId xmlns:p14="http://schemas.microsoft.com/office/powerpoint/2010/main" val="29617002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11</a:t>
            </a:fld>
            <a:endParaRPr lang="en-US" dirty="0"/>
          </a:p>
        </p:txBody>
      </p:sp>
    </p:spTree>
    <p:extLst>
      <p:ext uri="{BB962C8B-B14F-4D97-AF65-F5344CB8AC3E}">
        <p14:creationId xmlns:p14="http://schemas.microsoft.com/office/powerpoint/2010/main" val="21215305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12</a:t>
            </a:fld>
            <a:endParaRPr lang="en-US" dirty="0"/>
          </a:p>
        </p:txBody>
      </p:sp>
    </p:spTree>
    <p:extLst>
      <p:ext uri="{BB962C8B-B14F-4D97-AF65-F5344CB8AC3E}">
        <p14:creationId xmlns:p14="http://schemas.microsoft.com/office/powerpoint/2010/main" val="26437907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13</a:t>
            </a:fld>
            <a:endParaRPr lang="en-US" dirty="0"/>
          </a:p>
        </p:txBody>
      </p:sp>
    </p:spTree>
    <p:extLst>
      <p:ext uri="{BB962C8B-B14F-4D97-AF65-F5344CB8AC3E}">
        <p14:creationId xmlns:p14="http://schemas.microsoft.com/office/powerpoint/2010/main" val="26693006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14</a:t>
            </a:fld>
            <a:endParaRPr lang="en-US" dirty="0"/>
          </a:p>
        </p:txBody>
      </p:sp>
    </p:spTree>
    <p:extLst>
      <p:ext uri="{BB962C8B-B14F-4D97-AF65-F5344CB8AC3E}">
        <p14:creationId xmlns:p14="http://schemas.microsoft.com/office/powerpoint/2010/main" val="38521891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15</a:t>
            </a:fld>
            <a:endParaRPr lang="en-US" dirty="0"/>
          </a:p>
        </p:txBody>
      </p:sp>
    </p:spTree>
    <p:extLst>
      <p:ext uri="{BB962C8B-B14F-4D97-AF65-F5344CB8AC3E}">
        <p14:creationId xmlns:p14="http://schemas.microsoft.com/office/powerpoint/2010/main" val="42147128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16</a:t>
            </a:fld>
            <a:endParaRPr lang="en-US" dirty="0"/>
          </a:p>
        </p:txBody>
      </p:sp>
    </p:spTree>
    <p:extLst>
      <p:ext uri="{BB962C8B-B14F-4D97-AF65-F5344CB8AC3E}">
        <p14:creationId xmlns:p14="http://schemas.microsoft.com/office/powerpoint/2010/main" val="4021788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2</a:t>
            </a:fld>
            <a:endParaRPr lang="en-US" dirty="0"/>
          </a:p>
        </p:txBody>
      </p:sp>
    </p:spTree>
    <p:extLst>
      <p:ext uri="{BB962C8B-B14F-4D97-AF65-F5344CB8AC3E}">
        <p14:creationId xmlns:p14="http://schemas.microsoft.com/office/powerpoint/2010/main" val="3231602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3</a:t>
            </a:fld>
            <a:endParaRPr lang="en-US" dirty="0"/>
          </a:p>
        </p:txBody>
      </p:sp>
    </p:spTree>
    <p:extLst>
      <p:ext uri="{BB962C8B-B14F-4D97-AF65-F5344CB8AC3E}">
        <p14:creationId xmlns:p14="http://schemas.microsoft.com/office/powerpoint/2010/main" val="32316026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4</a:t>
            </a:fld>
            <a:endParaRPr lang="en-US" dirty="0"/>
          </a:p>
        </p:txBody>
      </p:sp>
    </p:spTree>
    <p:extLst>
      <p:ext uri="{BB962C8B-B14F-4D97-AF65-F5344CB8AC3E}">
        <p14:creationId xmlns:p14="http://schemas.microsoft.com/office/powerpoint/2010/main" val="31241501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5</a:t>
            </a:fld>
            <a:endParaRPr lang="en-US" dirty="0"/>
          </a:p>
        </p:txBody>
      </p:sp>
    </p:spTree>
    <p:extLst>
      <p:ext uri="{BB962C8B-B14F-4D97-AF65-F5344CB8AC3E}">
        <p14:creationId xmlns:p14="http://schemas.microsoft.com/office/powerpoint/2010/main" val="28510566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6</a:t>
            </a:fld>
            <a:endParaRPr lang="en-US" dirty="0"/>
          </a:p>
        </p:txBody>
      </p:sp>
    </p:spTree>
    <p:extLst>
      <p:ext uri="{BB962C8B-B14F-4D97-AF65-F5344CB8AC3E}">
        <p14:creationId xmlns:p14="http://schemas.microsoft.com/office/powerpoint/2010/main" val="17047351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7</a:t>
            </a:fld>
            <a:endParaRPr lang="en-US" dirty="0"/>
          </a:p>
        </p:txBody>
      </p:sp>
    </p:spTree>
    <p:extLst>
      <p:ext uri="{BB962C8B-B14F-4D97-AF65-F5344CB8AC3E}">
        <p14:creationId xmlns:p14="http://schemas.microsoft.com/office/powerpoint/2010/main" val="40841677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8</a:t>
            </a:fld>
            <a:endParaRPr lang="en-US" dirty="0"/>
          </a:p>
        </p:txBody>
      </p:sp>
    </p:spTree>
    <p:extLst>
      <p:ext uri="{BB962C8B-B14F-4D97-AF65-F5344CB8AC3E}">
        <p14:creationId xmlns:p14="http://schemas.microsoft.com/office/powerpoint/2010/main" val="31081525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9</a:t>
            </a:fld>
            <a:endParaRPr lang="en-US" dirty="0"/>
          </a:p>
        </p:txBody>
      </p:sp>
    </p:spTree>
    <p:extLst>
      <p:ext uri="{BB962C8B-B14F-4D97-AF65-F5344CB8AC3E}">
        <p14:creationId xmlns:p14="http://schemas.microsoft.com/office/powerpoint/2010/main" val="13055119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650242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428899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05272" cy="1572126"/>
          </a:xfrm>
        </p:spPr>
        <p:txBody>
          <a:bodyPr anchor="ctr" anchorCtr="0"/>
          <a:lstStyle>
            <a:lvl1pPr>
              <a:defRPr>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3072384"/>
            <a:ext cx="4946904" cy="2871216"/>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403717604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1980593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cap="all" baseline="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901903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0869985-B973-4011-9FA2-83D7EBB2EA53}"/>
              </a:ext>
            </a:extLst>
          </p:cNvPr>
          <p:cNvSpPr/>
          <p:nvPr userDrawn="1"/>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99032"/>
            <a:ext cx="3619501" cy="877824"/>
          </a:xfrm>
        </p:spPr>
        <p:txBody>
          <a:bodyPr/>
          <a:lstStyle>
            <a:lvl1pPr>
              <a:defRPr cap="all" baseline="0">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254500" y="0"/>
            <a:ext cx="7480300" cy="6858000"/>
          </a:xfrm>
          <a:prstGeom prst="rect">
            <a:avLst/>
          </a:prstGeom>
        </p:spPr>
        <p:txBody>
          <a:bodyPr anchor="ctr"/>
          <a:lstStyle>
            <a:lvl1pPr marL="0" indent="0" algn="ctr">
              <a:buNone/>
              <a:defRPr>
                <a:solidFill>
                  <a:schemeClr val="bg1"/>
                </a:solidFill>
              </a:defRPr>
            </a:lvl1pPr>
          </a:lstStyle>
          <a:p>
            <a:endParaRPr lang="en-US" dirty="0"/>
          </a:p>
        </p:txBody>
      </p:sp>
      <p:sp>
        <p:nvSpPr>
          <p:cNvPr id="8" name="Rectangle 7">
            <a:extLst>
              <a:ext uri="{FF2B5EF4-FFF2-40B4-BE49-F238E27FC236}">
                <a16:creationId xmlns:a16="http://schemas.microsoft.com/office/drawing/2014/main" id="{E75D44F0-DADD-4DCC-82EC-FDB3E9878AA9}"/>
              </a:ext>
            </a:extLst>
          </p:cNvPr>
          <p:cNvSpPr/>
          <p:nvPr userDrawn="1"/>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8CFE2C9-8B6E-4DDA-A5EA-04581F7629F0}"/>
              </a:ext>
            </a:extLst>
          </p:cNvPr>
          <p:cNvSpPr/>
          <p:nvPr userDrawn="1"/>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71823428"/>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structions">
    <p:spTree>
      <p:nvGrpSpPr>
        <p:cNvPr id="1" name=""/>
        <p:cNvGrpSpPr/>
        <p:nvPr/>
      </p:nvGrpSpPr>
      <p:grpSpPr>
        <a:xfrm>
          <a:off x="0" y="0"/>
          <a:ext cx="0" cy="0"/>
          <a:chOff x="0" y="0"/>
          <a:chExt cx="0" cy="0"/>
        </a:xfrm>
      </p:grpSpPr>
      <p:sp>
        <p:nvSpPr>
          <p:cNvPr id="9" name="Rectangle 8" hidden="1"/>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12" name="Title 1">
            <a:extLst>
              <a:ext uri="{FF2B5EF4-FFF2-40B4-BE49-F238E27FC236}">
                <a16:creationId xmlns:a16="http://schemas.microsoft.com/office/drawing/2014/main" id="{96FEDCD9-19A7-423B-ABE0-DDD032DE8879}"/>
              </a:ext>
            </a:extLst>
          </p:cNvPr>
          <p:cNvSpPr>
            <a:spLocks noGrp="1"/>
          </p:cNvSpPr>
          <p:nvPr>
            <p:ph type="title"/>
          </p:nvPr>
        </p:nvSpPr>
        <p:spPr>
          <a:xfrm>
            <a:off x="457199" y="914400"/>
            <a:ext cx="7467601" cy="1572768"/>
          </a:xfrm>
        </p:spPr>
        <p:txBody>
          <a:bodyPr/>
          <a:lstStyle>
            <a:lvl1pPr>
              <a:lnSpc>
                <a:spcPts val="4600"/>
              </a:lnSpc>
              <a:defRPr/>
            </a:lvl1pPr>
          </a:lstStyle>
          <a:p>
            <a:r>
              <a:rPr lang="en-US" dirty="0"/>
              <a:t>Click to edit Master title style</a:t>
            </a:r>
          </a:p>
        </p:txBody>
      </p:sp>
      <p:sp>
        <p:nvSpPr>
          <p:cNvPr id="14" name="Text Placeholder 9">
            <a:extLst>
              <a:ext uri="{FF2B5EF4-FFF2-40B4-BE49-F238E27FC236}">
                <a16:creationId xmlns:a16="http://schemas.microsoft.com/office/drawing/2014/main" id="{EBD7372B-17B4-4062-8BFA-745581B27349}"/>
              </a:ext>
            </a:extLst>
          </p:cNvPr>
          <p:cNvSpPr>
            <a:spLocks noGrp="1"/>
          </p:cNvSpPr>
          <p:nvPr>
            <p:ph type="body" sz="quarter" idx="14" hasCustomPrompt="1"/>
          </p:nvPr>
        </p:nvSpPr>
        <p:spPr>
          <a:xfrm>
            <a:off x="457200" y="2540000"/>
            <a:ext cx="6591300" cy="3403600"/>
          </a:xfrm>
          <a:prstGeom prst="rect">
            <a:avLst/>
          </a:prstGeom>
        </p:spPr>
        <p:txBody>
          <a:bodyPr/>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3" name="Picture Placeholder 2">
            <a:extLst>
              <a:ext uri="{FF2B5EF4-FFF2-40B4-BE49-F238E27FC236}">
                <a16:creationId xmlns:a16="http://schemas.microsoft.com/office/drawing/2014/main"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2185836540"/>
      </p:ext>
    </p:extLst>
  </p:cSld>
  <p:clrMapOvr>
    <a:masterClrMapping/>
  </p:clrMapOvr>
  <p:extLst>
    <p:ext uri="{DCECCB84-F9BA-43D5-87BE-67443E8EF086}">
      <p15:sldGuideLst xmlns:p15="http://schemas.microsoft.com/office/powerpoint/2012/main">
        <p15:guide id="1" orient="horz" pos="1032" userDrawn="1">
          <p15:clr>
            <a:srgbClr val="FBAE40"/>
          </p15:clr>
        </p15:guide>
        <p15:guide id="2" pos="33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205942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709160" y="960120"/>
            <a:ext cx="6574536" cy="5074920"/>
          </a:xfrm>
          <a:prstGeom prst="rect">
            <a:avLst/>
          </a:prstGeom>
        </p:spPr>
        <p:txBody>
          <a:bodyPr anchor="ctr"/>
          <a:lstStyle>
            <a:lvl1pPr marL="0" indent="0" algn="ctr">
              <a:buNone/>
              <a:defRPr>
                <a:solidFill>
                  <a:schemeClr val="bg1"/>
                </a:solidFill>
              </a:defRPr>
            </a:lvl1pPr>
          </a:lstStyle>
          <a:p>
            <a:endParaRPr lang="en-US" dirty="0"/>
          </a:p>
        </p:txBody>
      </p:sp>
      <p:sp>
        <p:nvSpPr>
          <p:cNvPr id="13" name="Rectangle 12">
            <a:extLst>
              <a:ext uri="{FF2B5EF4-FFF2-40B4-BE49-F238E27FC236}">
                <a16:creationId xmlns:a16="http://schemas.microsoft.com/office/drawing/2014/main"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71600"/>
            <a:ext cx="3619501" cy="877824"/>
          </a:xfrm>
        </p:spPr>
        <p:txBody>
          <a:bodyPr/>
          <a:lstStyle>
            <a:lvl1pPr>
              <a:lnSpc>
                <a:spcPts val="4320"/>
              </a:lnSpc>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512255900"/>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t"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53920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38801" cy="1572126"/>
          </a:xfrm>
        </p:spPr>
        <p:txBody>
          <a:bodyPr anchor="t" anchorCtr="0">
            <a:noAutofit/>
          </a:bodyPr>
          <a:lstStyle>
            <a:lvl1pPr>
              <a:defRPr>
                <a:solidFill>
                  <a:schemeClr val="tx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489200"/>
            <a:ext cx="5202936" cy="3547872"/>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318036680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6/14/22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263488725"/>
      </p:ext>
    </p:extLst>
  </p:cSld>
  <p:clrMap bg1="lt1" tx1="dk1" bg2="lt2" tx2="dk2" accent1="accent1" accent2="accent2" accent3="accent3" accent4="accent4" accent5="accent5" accent6="accent6" hlink="hlink" folHlink="folHlink"/>
  <p:sldLayoutIdLst>
    <p:sldLayoutId id="2147483688" r:id="rId1"/>
    <p:sldLayoutId id="2147483700" r:id="rId2"/>
    <p:sldLayoutId id="2147483701" r:id="rId3"/>
    <p:sldLayoutId id="2147483702" r:id="rId4"/>
    <p:sldLayoutId id="2147483662" r:id="rId5"/>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6/14/22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911603562"/>
      </p:ext>
    </p:extLst>
  </p:cSld>
  <p:clrMap bg1="lt1" tx1="dk1" bg2="lt2" tx2="dk2" accent1="accent1" accent2="accent2" accent3="accent3" accent4="accent4" accent5="accent5" accent6="accent6" hlink="hlink" folHlink="folHlink"/>
  <p:sldLayoutIdLst>
    <p:sldLayoutId id="2147483729" r:id="rId1"/>
    <p:sldLayoutId id="2147483711"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6/14/22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1044508539"/>
      </p:ext>
    </p:extLst>
  </p:cSld>
  <p:clrMap bg1="lt1" tx1="dk1" bg2="lt2" tx2="dk2" accent1="accent1" accent2="accent2" accent3="accent3" accent4="accent4" accent5="accent5" accent6="accent6" hlink="hlink" folHlink="folHlink"/>
  <p:sldLayoutIdLst>
    <p:sldLayoutId id="2147483730" r:id="rId1"/>
    <p:sldLayoutId id="2147483723"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6/14/22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032013640"/>
      </p:ext>
    </p:extLst>
  </p:cSld>
  <p:clrMap bg1="lt1" tx1="dk1" bg2="lt2" tx2="dk2" accent1="accent1" accent2="accent2" accent3="accent3" accent4="accent4" accent5="accent5" accent6="accent6" hlink="hlink" folHlink="folHlink"/>
  <p:sldLayoutIdLst>
    <p:sldLayoutId id="2147483731" r:id="rId1"/>
    <p:sldLayoutId id="2147483704"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jpe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microsoft.com/office/2007/relationships/hdphoto" Target="../media/hdphoto9.wdp"/></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microsoft.com/office/2007/relationships/hdphoto" Target="../media/hdphoto10.wdp"/></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microsoft.com/office/2007/relationships/hdphoto" Target="../media/hdphoto10.wdp"/></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microsoft.com/office/2007/relationships/hdphoto" Target="../media/hdphoto11.wdp"/></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microsoft.com/office/2007/relationships/hdphoto" Target="../media/hdphoto12.wdp"/></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microsoft.com/office/2007/relationships/hdphoto" Target="../media/hdphoto12.wdp"/></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microsoft.com/office/2007/relationships/hdphoto" Target="../media/hdphoto12.wdp"/></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vimeo.com/showcase/8740303" TargetMode="Externa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microsoft.com/office/2007/relationships/hdphoto" Target="../media/hdphoto3.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microsoft.com/office/2007/relationships/hdphoto" Target="../media/hdphoto4.wdp"/></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microsoft.com/office/2007/relationships/hdphoto" Target="../media/hdphoto5.wdp"/></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microsoft.com/office/2007/relationships/hdphoto" Target="../media/hdphoto6.wdp"/></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hyperlink" Target="https://www.paladarytomar.com/portugal-wine-regions/" TargetMode="External"/><Relationship Id="rId5" Type="http://schemas.openxmlformats.org/officeDocument/2006/relationships/image" Target="../media/image4.jpeg"/><Relationship Id="rId4" Type="http://schemas.microsoft.com/office/2007/relationships/hdphoto" Target="../media/hdphoto7.wdp"/></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hyperlink" Target="https://archive.ics.uci.edu/ml/datasets/wine+quality" TargetMode="External"/><Relationship Id="rId5" Type="http://schemas.openxmlformats.org/officeDocument/2006/relationships/hyperlink" Target="http://www3.dsi.uminho.pt/pcortez" TargetMode="External"/><Relationship Id="rId4" Type="http://schemas.microsoft.com/office/2007/relationships/hdphoto" Target="../media/hdphoto8.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biLevel thresh="75000"/>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pic>
        <p:nvPicPr>
          <p:cNvPr id="2052" name="Picture 4">
            <a:extLst>
              <a:ext uri="{FF2B5EF4-FFF2-40B4-BE49-F238E27FC236}">
                <a16:creationId xmlns:a16="http://schemas.microsoft.com/office/drawing/2014/main" id="{7BFD3684-B06B-DB8A-3D1D-98055F4CA74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0112" y="4722"/>
            <a:ext cx="11470341" cy="7168963"/>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7078658" y="3429000"/>
            <a:ext cx="5123778" cy="1841872"/>
          </a:xfrm>
        </p:spPr>
        <p:txBody>
          <a:bodyPr anchor="t" anchorCtr="0">
            <a:normAutofit/>
          </a:bodyPr>
          <a:lstStyle/>
          <a:p>
            <a:r>
              <a:rPr lang="en-US" dirty="0"/>
              <a:t>Red Wine Quality </a:t>
            </a:r>
            <a:br>
              <a:rPr lang="en-US" dirty="0"/>
            </a:br>
            <a:r>
              <a:rPr lang="en-US" dirty="0"/>
              <a:t>Predictors</a:t>
            </a:r>
            <a:br>
              <a:rPr lang="en-US" dirty="0"/>
            </a:br>
            <a:r>
              <a:rPr lang="en-US" sz="2800" dirty="0"/>
              <a:t>by The Three Musketeers</a:t>
            </a:r>
            <a:endParaRPr lang="en-US" dirty="0"/>
          </a:p>
        </p:txBody>
      </p:sp>
    </p:spTree>
    <p:extLst>
      <p:ext uri="{BB962C8B-B14F-4D97-AF65-F5344CB8AC3E}">
        <p14:creationId xmlns:p14="http://schemas.microsoft.com/office/powerpoint/2010/main" val="15583151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380237" y="2138082"/>
            <a:ext cx="11113437" cy="4608916"/>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Which physiochemical properties of wine have the greatest impact on wine quality?</a:t>
            </a:r>
          </a:p>
          <a:p>
            <a:endParaRPr lang="en-US" dirty="0">
              <a:solidFill>
                <a:schemeClr val="bg1"/>
              </a:solidFill>
              <a:cs typeface="Segoe UI"/>
            </a:endParaRPr>
          </a:p>
          <a:p>
            <a:endParaRPr lang="en-US" dirty="0">
              <a:solidFill>
                <a:schemeClr val="bg1"/>
              </a:solidFill>
              <a:cs typeface="Segoe UI"/>
            </a:endParaRPr>
          </a:p>
          <a:p>
            <a:r>
              <a:rPr lang="en-US" dirty="0">
                <a:solidFill>
                  <a:schemeClr val="bg1"/>
                </a:solidFill>
                <a:cs typeface="Segoe UI"/>
              </a:rPr>
              <a:t>What ratio of the properties selected cause the quality to differentiate from poor/average/good?</a:t>
            </a:r>
            <a:endParaRPr lang="en-US" dirty="0">
              <a:solidFill>
                <a:schemeClr val="bg1"/>
              </a:solidFill>
            </a:endParaRPr>
          </a:p>
          <a:p>
            <a:endParaRPr lang="en-US" dirty="0">
              <a:solidFill>
                <a:schemeClr val="bg1"/>
              </a:solidFill>
            </a:endParaRP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Questions</a:t>
            </a:r>
          </a:p>
        </p:txBody>
      </p:sp>
    </p:spTree>
    <p:extLst>
      <p:ext uri="{BB962C8B-B14F-4D97-AF65-F5344CB8AC3E}">
        <p14:creationId xmlns:p14="http://schemas.microsoft.com/office/powerpoint/2010/main" val="21178038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380237" y="1838262"/>
            <a:ext cx="11113437" cy="4908736"/>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Wrangle data / Recode quality</a:t>
            </a:r>
          </a:p>
          <a:p>
            <a:r>
              <a:rPr lang="en-US" dirty="0">
                <a:solidFill>
                  <a:schemeClr val="bg1"/>
                </a:solidFill>
                <a:cs typeface="Segoe UI"/>
              </a:rPr>
              <a:t>Tried stepwise binary logistic regression, results messy</a:t>
            </a:r>
          </a:p>
          <a:p>
            <a:r>
              <a:rPr lang="en-US" dirty="0">
                <a:solidFill>
                  <a:schemeClr val="bg1"/>
                </a:solidFill>
                <a:cs typeface="Segoe UI"/>
              </a:rPr>
              <a:t>Ordinal Logistic Regression / Confusion matrix</a:t>
            </a:r>
          </a:p>
          <a:p>
            <a:r>
              <a:rPr lang="en-US" dirty="0">
                <a:solidFill>
                  <a:schemeClr val="bg1"/>
                </a:solidFill>
                <a:cs typeface="Segoe UI"/>
              </a:rPr>
              <a:t>Second half:</a:t>
            </a:r>
          </a:p>
          <a:p>
            <a:pPr lvl="1"/>
            <a:r>
              <a:rPr lang="en-US" dirty="0">
                <a:solidFill>
                  <a:schemeClr val="bg1"/>
                </a:solidFill>
                <a:cs typeface="Segoe UI"/>
              </a:rPr>
              <a:t>Tried </a:t>
            </a:r>
            <a:r>
              <a:rPr lang="en-US" dirty="0" err="1">
                <a:solidFill>
                  <a:schemeClr val="bg1"/>
                </a:solidFill>
                <a:cs typeface="Segoe UI"/>
              </a:rPr>
              <a:t>KMeans</a:t>
            </a:r>
            <a:r>
              <a:rPr lang="en-US" dirty="0">
                <a:solidFill>
                  <a:schemeClr val="bg1"/>
                </a:solidFill>
                <a:cs typeface="Segoe UI"/>
              </a:rPr>
              <a:t> with original analysis</a:t>
            </a:r>
          </a:p>
          <a:p>
            <a:pPr lvl="1"/>
            <a:r>
              <a:rPr lang="en-US" dirty="0">
                <a:solidFill>
                  <a:schemeClr val="bg1"/>
                </a:solidFill>
                <a:cs typeface="Segoe UI"/>
              </a:rPr>
              <a:t>Went with LDA with other first analysis</a:t>
            </a:r>
            <a:endParaRPr lang="en-US" dirty="0">
              <a:solidFill>
                <a:schemeClr val="bg1"/>
              </a:solidFill>
            </a:endParaRPr>
          </a:p>
          <a:p>
            <a:pPr marL="0" indent="0">
              <a:buNone/>
            </a:pPr>
            <a:endParaRPr lang="en-US" dirty="0">
              <a:solidFill>
                <a:schemeClr val="bg1"/>
              </a:solidFill>
              <a:cs typeface="Segoe UI"/>
            </a:endParaRP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10619457" cy="877824"/>
          </a:xfrm>
        </p:spPr>
        <p:txBody>
          <a:bodyPr>
            <a:normAutofit/>
          </a:bodyPr>
          <a:lstStyle/>
          <a:p>
            <a:r>
              <a:rPr lang="en-US" b="1" dirty="0"/>
              <a:t>METHODS</a:t>
            </a:r>
            <a:endParaRPr lang="en-US" dirty="0"/>
          </a:p>
        </p:txBody>
      </p:sp>
    </p:spTree>
    <p:extLst>
      <p:ext uri="{BB962C8B-B14F-4D97-AF65-F5344CB8AC3E}">
        <p14:creationId xmlns:p14="http://schemas.microsoft.com/office/powerpoint/2010/main" val="27963561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380237" y="1838262"/>
            <a:ext cx="11113437" cy="4908736"/>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chemeClr val="bg1"/>
              </a:solidFill>
              <a:cs typeface="Segoe UI"/>
            </a:endParaRPr>
          </a:p>
          <a:p>
            <a:r>
              <a:rPr lang="en-US" dirty="0">
                <a:solidFill>
                  <a:schemeClr val="bg1"/>
                </a:solidFill>
              </a:rPr>
              <a:t>You also want to paint a picture of what your data is like. Include details such as:</a:t>
            </a:r>
          </a:p>
          <a:p>
            <a:pPr marL="742950" lvl="1" indent="-285750"/>
            <a:r>
              <a:rPr lang="en-US" dirty="0">
                <a:solidFill>
                  <a:schemeClr val="bg1"/>
                </a:solidFill>
                <a:ea typeface="+mn-lt"/>
                <a:cs typeface="+mn-lt"/>
              </a:rPr>
              <a:t>Density, Chlorides, Volatile Acidity, &amp; pH top variables</a:t>
            </a:r>
            <a:endParaRPr lang="en-US" dirty="0">
              <a:solidFill>
                <a:schemeClr val="bg1"/>
              </a:solidFill>
            </a:endParaRPr>
          </a:p>
          <a:p>
            <a:pPr marL="742950" lvl="1" indent="-285750"/>
            <a:r>
              <a:rPr lang="en-US" dirty="0">
                <a:solidFill>
                  <a:schemeClr val="bg1"/>
                </a:solidFill>
                <a:ea typeface="+mn-lt"/>
                <a:cs typeface="+mn-lt"/>
              </a:rPr>
              <a:t>1599 cases, which will further reduce to 1143 cases once the data is cleaned and wrangled</a:t>
            </a:r>
          </a:p>
          <a:p>
            <a:r>
              <a:rPr lang="en-US" dirty="0">
                <a:solidFill>
                  <a:schemeClr val="bg1"/>
                </a:solidFill>
              </a:rPr>
              <a:t>The methods section should only be a few slides, and </a:t>
            </a:r>
            <a:r>
              <a:rPr lang="en-US" b="1" dirty="0">
                <a:solidFill>
                  <a:schemeClr val="bg1"/>
                </a:solidFill>
              </a:rPr>
              <a:t>should not</a:t>
            </a:r>
            <a:r>
              <a:rPr lang="en-US" dirty="0">
                <a:solidFill>
                  <a:schemeClr val="bg1"/>
                </a:solidFill>
              </a:rPr>
              <a:t> include any code. You are presenting to a wide, non-data science audience, and thus should not go into a lot of detail.</a:t>
            </a: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10619457" cy="877824"/>
          </a:xfrm>
        </p:spPr>
        <p:txBody>
          <a:bodyPr>
            <a:normAutofit/>
          </a:bodyPr>
          <a:lstStyle/>
          <a:p>
            <a:r>
              <a:rPr lang="en-US" b="1" dirty="0"/>
              <a:t>METHODS</a:t>
            </a:r>
            <a:endParaRPr lang="en-US" dirty="0"/>
          </a:p>
        </p:txBody>
      </p:sp>
    </p:spTree>
    <p:extLst>
      <p:ext uri="{BB962C8B-B14F-4D97-AF65-F5344CB8AC3E}">
        <p14:creationId xmlns:p14="http://schemas.microsoft.com/office/powerpoint/2010/main" val="31027447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4890854" y="897468"/>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The results section will be the meat of your presentation. You should divide your results section into parts by evaluation question, so that you can easily signpost things. In the results section, you will go over any of the exploratory findings you have you want discuss, as well as the answers to each evaluation question. Ensure that you provide LOTS of beautiful visuals to go along with your findings.</a:t>
            </a: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Results</a:t>
            </a:r>
            <a:endParaRPr lang="en-US" dirty="0"/>
          </a:p>
        </p:txBody>
      </p:sp>
    </p:spTree>
    <p:extLst>
      <p:ext uri="{BB962C8B-B14F-4D97-AF65-F5344CB8AC3E}">
        <p14:creationId xmlns:p14="http://schemas.microsoft.com/office/powerpoint/2010/main" val="42565598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4890854" y="897468"/>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The summary should be JUST ONE SLIDE, and it should contain a summary of the entirety of your results section. It should be in layman's terms, quick and dirty.</a:t>
            </a: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Summary</a:t>
            </a:r>
            <a:endParaRPr lang="en-US" dirty="0"/>
          </a:p>
        </p:txBody>
      </p:sp>
    </p:spTree>
    <p:extLst>
      <p:ext uri="{BB962C8B-B14F-4D97-AF65-F5344CB8AC3E}">
        <p14:creationId xmlns:p14="http://schemas.microsoft.com/office/powerpoint/2010/main" val="40180186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4890854" y="897468"/>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Your conclusion section should also only be one slide long. In it, you should have some bullet points containing information about:</a:t>
            </a:r>
          </a:p>
          <a:p>
            <a:pPr lvl="0"/>
            <a:r>
              <a:rPr lang="en-US" dirty="0">
                <a:solidFill>
                  <a:schemeClr val="bg1"/>
                </a:solidFill>
              </a:rPr>
              <a:t>How do your findings impact the world at large?</a:t>
            </a:r>
          </a:p>
          <a:p>
            <a:pPr lvl="0"/>
            <a:r>
              <a:rPr lang="en-US" dirty="0">
                <a:solidFill>
                  <a:schemeClr val="bg1"/>
                </a:solidFill>
              </a:rPr>
              <a:t>What's important about this work?</a:t>
            </a:r>
          </a:p>
          <a:p>
            <a:pPr lvl="0"/>
            <a:r>
              <a:rPr lang="en-US" dirty="0">
                <a:solidFill>
                  <a:schemeClr val="bg1"/>
                </a:solidFill>
              </a:rPr>
              <a:t>Big picture information</a:t>
            </a: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Conclusions</a:t>
            </a:r>
            <a:r>
              <a:rPr lang="en-US" dirty="0"/>
              <a:t> </a:t>
            </a:r>
          </a:p>
        </p:txBody>
      </p:sp>
    </p:spTree>
    <p:extLst>
      <p:ext uri="{BB962C8B-B14F-4D97-AF65-F5344CB8AC3E}">
        <p14:creationId xmlns:p14="http://schemas.microsoft.com/office/powerpoint/2010/main" val="35803019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4890854" y="897468"/>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Your presentation should conclude with a questions slide. All it needs to say is "Questions?" and it helps signify the end of the presentation and the beginning of the question and answer section of your big day. You should be prepared for questions like these:</a:t>
            </a:r>
          </a:p>
          <a:p>
            <a:pPr lvl="0"/>
            <a:r>
              <a:rPr lang="en-US" dirty="0">
                <a:solidFill>
                  <a:schemeClr val="bg1"/>
                </a:solidFill>
              </a:rPr>
              <a:t>If you had more time, what else would you do on this project?</a:t>
            </a:r>
          </a:p>
          <a:p>
            <a:pPr lvl="0"/>
            <a:r>
              <a:rPr lang="en-US" dirty="0">
                <a:solidFill>
                  <a:schemeClr val="bg1"/>
                </a:solidFill>
              </a:rPr>
              <a:t>What's next for you?</a:t>
            </a:r>
          </a:p>
          <a:p>
            <a:pPr lvl="0"/>
            <a:r>
              <a:rPr lang="en-US" dirty="0">
                <a:solidFill>
                  <a:schemeClr val="bg1"/>
                </a:solidFill>
              </a:rPr>
              <a:t>What was the most difficult part of this project?</a:t>
            </a: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Questions</a:t>
            </a:r>
            <a:endParaRPr lang="en-US" dirty="0"/>
          </a:p>
        </p:txBody>
      </p:sp>
    </p:spTree>
    <p:extLst>
      <p:ext uri="{BB962C8B-B14F-4D97-AF65-F5344CB8AC3E}">
        <p14:creationId xmlns:p14="http://schemas.microsoft.com/office/powerpoint/2010/main" val="38744508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23F34CCB-A961-703E-DB33-0FCD1B926DE2}"/>
              </a:ext>
            </a:extLst>
          </p:cNvPr>
          <p:cNvSpPr>
            <a:spLocks noGrp="1"/>
          </p:cNvSpPr>
          <p:nvPr>
            <p:ph type="pic" sz="quarter" idx="13"/>
          </p:nvPr>
        </p:nvSpPr>
        <p:spPr/>
      </p:sp>
      <p:sp>
        <p:nvSpPr>
          <p:cNvPr id="3" name="Title 2">
            <a:extLst>
              <a:ext uri="{FF2B5EF4-FFF2-40B4-BE49-F238E27FC236}">
                <a16:creationId xmlns:a16="http://schemas.microsoft.com/office/drawing/2014/main" id="{291D52A9-298B-CC52-1B5E-5F6EBFB6E028}"/>
              </a:ext>
            </a:extLst>
          </p:cNvPr>
          <p:cNvSpPr>
            <a:spLocks noGrp="1"/>
          </p:cNvSpPr>
          <p:nvPr>
            <p:ph type="title"/>
          </p:nvPr>
        </p:nvSpPr>
        <p:spPr/>
        <p:txBody>
          <a:bodyPr/>
          <a:lstStyle/>
          <a:p>
            <a:endParaRPr lang="en-US"/>
          </a:p>
        </p:txBody>
      </p:sp>
      <p:sp>
        <p:nvSpPr>
          <p:cNvPr id="4" name="Text Placeholder 3">
            <a:extLst>
              <a:ext uri="{FF2B5EF4-FFF2-40B4-BE49-F238E27FC236}">
                <a16:creationId xmlns:a16="http://schemas.microsoft.com/office/drawing/2014/main" id="{9122E63D-6D45-1183-4D31-0052339BDFBD}"/>
              </a:ext>
            </a:extLst>
          </p:cNvPr>
          <p:cNvSpPr>
            <a:spLocks noGrp="1"/>
          </p:cNvSpPr>
          <p:nvPr>
            <p:ph type="body" sz="quarter" idx="14"/>
          </p:nvPr>
        </p:nvSpPr>
        <p:spPr/>
        <p:txBody>
          <a:bodyPr/>
          <a:lstStyle/>
          <a:p>
            <a:endParaRPr lang="en-US"/>
          </a:p>
        </p:txBody>
      </p:sp>
      <p:sp>
        <p:nvSpPr>
          <p:cNvPr id="5" name="Text Placeholder 4">
            <a:extLst>
              <a:ext uri="{FF2B5EF4-FFF2-40B4-BE49-F238E27FC236}">
                <a16:creationId xmlns:a16="http://schemas.microsoft.com/office/drawing/2014/main" id="{B0ACD0A2-8C27-A11D-A49E-E1264267FC3D}"/>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42867064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17DA794-B942-6F26-EA52-E6D2E8DC6B1C}"/>
              </a:ext>
            </a:extLst>
          </p:cNvPr>
          <p:cNvSpPr>
            <a:spLocks noGrp="1"/>
          </p:cNvSpPr>
          <p:nvPr>
            <p:ph type="body" sz="quarter" idx="14"/>
          </p:nvPr>
        </p:nvSpPr>
        <p:spPr>
          <a:xfrm>
            <a:off x="457200" y="701039"/>
            <a:ext cx="11201400" cy="5889765"/>
          </a:xfrm>
        </p:spPr>
        <p:txBody>
          <a:bodyPr/>
          <a:lstStyle/>
          <a:p>
            <a:pPr marL="0" indent="0">
              <a:buNone/>
            </a:pPr>
            <a:r>
              <a:rPr lang="en-US" dirty="0"/>
              <a:t>Notes: </a:t>
            </a:r>
            <a:br>
              <a:rPr lang="en-US" dirty="0"/>
            </a:br>
            <a:r>
              <a:rPr lang="en-US" dirty="0"/>
              <a:t>I added a second version (‘Design Ideas’) of the personal Three Musketeers slide to pop it a bit.</a:t>
            </a:r>
          </a:p>
          <a:p>
            <a:pPr marL="0" indent="0">
              <a:buNone/>
            </a:pPr>
            <a:br>
              <a:rPr lang="en-US" dirty="0"/>
            </a:br>
            <a:r>
              <a:rPr lang="en-US" dirty="0"/>
              <a:t>Some of the other presentations I’ve seen have had some dynamic pictures as backgrounds that make the info and graphs pop, along with using the ‘Design Ideas’ in PowerPoint.</a:t>
            </a:r>
          </a:p>
          <a:p>
            <a:pPr marL="0" indent="0">
              <a:buNone/>
            </a:pPr>
            <a:r>
              <a:rPr lang="en-US" dirty="0">
                <a:hlinkClick r:id="rId2"/>
              </a:rPr>
              <a:t>https://vimeo.com/showcase/8740303</a:t>
            </a:r>
            <a:endParaRPr lang="en-US" dirty="0"/>
          </a:p>
          <a:p>
            <a:pPr marL="0" indent="0">
              <a:buNone/>
            </a:pPr>
            <a:endParaRPr lang="en-US" dirty="0"/>
          </a:p>
          <a:p>
            <a:pPr marL="0" indent="0">
              <a:buNone/>
            </a:pPr>
            <a:r>
              <a:rPr lang="en-US" dirty="0"/>
              <a:t>Do we want to use any photos from the Minho region as background for some of the slides or tone some background pics into the wine color we currently have as the background so that when they see the data/graphs the wine tone is prominent? I really like that wine tone in the background and don’t want to lose that.</a:t>
            </a:r>
          </a:p>
          <a:p>
            <a:pPr marL="0" indent="0">
              <a:buNone/>
            </a:pPr>
            <a:endParaRPr lang="en-US" dirty="0"/>
          </a:p>
          <a:p>
            <a:pPr marL="0" indent="0">
              <a:buNone/>
            </a:pPr>
            <a:r>
              <a:rPr lang="en-US" dirty="0"/>
              <a:t>I’m more focused today on the content first and getting organized, just looking ahead to the final presentation edit “and </a:t>
            </a:r>
            <a:r>
              <a:rPr lang="en-US" dirty="0" err="1"/>
              <a:t>joojing</a:t>
            </a:r>
            <a:r>
              <a:rPr lang="en-US" dirty="0"/>
              <a:t> it up” a bit.</a:t>
            </a:r>
          </a:p>
        </p:txBody>
      </p:sp>
    </p:spTree>
    <p:extLst>
      <p:ext uri="{BB962C8B-B14F-4D97-AF65-F5344CB8AC3E}">
        <p14:creationId xmlns:p14="http://schemas.microsoft.com/office/powerpoint/2010/main" val="2955959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a:extLst>
              <a:ext uri="{FF2B5EF4-FFF2-40B4-BE49-F238E27FC236}">
                <a16:creationId xmlns:a16="http://schemas.microsoft.com/office/drawing/2014/main" id="{48154393-5E3F-8726-DA76-74F64D8EFC1D}"/>
              </a:ext>
            </a:extLst>
          </p:cNvPr>
          <p:cNvPicPr>
            <a:picLocks noChangeAspect="1" noChangeArrowheads="1"/>
          </p:cNvPicPr>
          <p:nvPr/>
        </p:nvPicPr>
        <p:blipFill>
          <a:blip r:embed="rId3">
            <a:duotone>
              <a:prstClr val="black"/>
              <a:srgbClr val="FFFF00">
                <a:tint val="45000"/>
                <a:satMod val="400000"/>
              </a:srgbClr>
            </a:duotone>
            <a:extLst>
              <a:ext uri="{BEBA8EAE-BF5A-486C-A8C5-ECC9F3942E4B}">
                <a14:imgProps xmlns:a14="http://schemas.microsoft.com/office/drawing/2010/main">
                  <a14:imgLayer r:embed="rId4">
                    <a14:imgEffect>
                      <a14:artisticPaintStrokes/>
                    </a14:imgEffect>
                    <a14:imgEffect>
                      <a14:brightnessContrast bright="-30000"/>
                    </a14:imgEffect>
                  </a14:imgLayer>
                </a14:imgProps>
              </a:ext>
              <a:ext uri="{28A0092B-C50C-407E-A947-70E740481C1C}">
                <a14:useLocalDpi xmlns:a14="http://schemas.microsoft.com/office/drawing/2010/main" val="0"/>
              </a:ext>
            </a:extLst>
          </a:blip>
          <a:srcRect/>
          <a:stretch>
            <a:fillRect/>
          </a:stretch>
        </p:blipFill>
        <p:spPr bwMode="auto">
          <a:xfrm flipH="1">
            <a:off x="0" y="0"/>
            <a:ext cx="12192000" cy="7494229"/>
          </a:xfrm>
          <a:prstGeom prst="rect">
            <a:avLst/>
          </a:prstGeom>
          <a:noFill/>
          <a:extLst>
            <a:ext uri="{909E8E84-426E-40DD-AFC4-6F175D3DCCD1}">
              <a14:hiddenFill xmlns:a14="http://schemas.microsoft.com/office/drawing/2010/main">
                <a:solidFill>
                  <a:srgbClr val="FFFFFF"/>
                </a:solidFill>
              </a14:hiddenFill>
            </a:ext>
          </a:extLst>
        </p:spPr>
      </p:pic>
      <p:sp>
        <p:nvSpPr>
          <p:cNvPr id="15" name="Title 3">
            <a:extLst>
              <a:ext uri="{FF2B5EF4-FFF2-40B4-BE49-F238E27FC236}">
                <a16:creationId xmlns:a16="http://schemas.microsoft.com/office/drawing/2014/main" id="{A6226510-8DB7-15A4-4E59-83E9278C89BD}"/>
              </a:ext>
            </a:extLst>
          </p:cNvPr>
          <p:cNvSpPr txBox="1">
            <a:spLocks/>
          </p:cNvSpPr>
          <p:nvPr/>
        </p:nvSpPr>
        <p:spPr>
          <a:xfrm>
            <a:off x="367551" y="553816"/>
            <a:ext cx="10941425" cy="737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pPr algn="r"/>
            <a:r>
              <a:rPr lang="en-US" b="1" dirty="0"/>
              <a:t>Autumn Heyman</a:t>
            </a:r>
          </a:p>
        </p:txBody>
      </p:sp>
      <p:sp>
        <p:nvSpPr>
          <p:cNvPr id="16" name="Text Placeholder 5">
            <a:extLst>
              <a:ext uri="{FF2B5EF4-FFF2-40B4-BE49-F238E27FC236}">
                <a16:creationId xmlns:a16="http://schemas.microsoft.com/office/drawing/2014/main" id="{E86A84CA-DCC6-97A4-FB07-A00AE445BCD2}"/>
              </a:ext>
            </a:extLst>
          </p:cNvPr>
          <p:cNvSpPr txBox="1">
            <a:spLocks/>
          </p:cNvSpPr>
          <p:nvPr/>
        </p:nvSpPr>
        <p:spPr>
          <a:xfrm>
            <a:off x="367551" y="1290918"/>
            <a:ext cx="10941425" cy="5567082"/>
          </a:xfrm>
          <a:prstGeom prst="rect">
            <a:avLst/>
          </a:prstGeom>
        </p:spPr>
        <p:txBody>
          <a:bodyPr/>
          <a:lstStyle>
            <a:lvl1pPr marL="0" indent="0" algn="l" defTabSz="914400" rtl="0" eaLnBrk="1" latinLnBrk="0" hangingPunct="1">
              <a:lnSpc>
                <a:spcPts val="2800"/>
              </a:lnSpc>
              <a:spcBef>
                <a:spcPts val="0"/>
              </a:spcBef>
              <a:buFont typeface="Arial" panose="020B0604020202020204" pitchFamily="34" charset="0"/>
              <a:buNone/>
              <a:defRPr sz="1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90000"/>
              </a:lnSpc>
              <a:spcAft>
                <a:spcPts val="600"/>
              </a:spcAft>
            </a:pPr>
            <a:r>
              <a:rPr lang="en-US" b="1" dirty="0"/>
              <a:t>Education: BS</a:t>
            </a:r>
            <a:r>
              <a:rPr lang="en-US" dirty="0"/>
              <a:t> </a:t>
            </a:r>
            <a:r>
              <a:rPr lang="en-US" i="1" dirty="0"/>
              <a:t>Alternative Medicine </a:t>
            </a:r>
            <a:r>
              <a:rPr lang="en-US" dirty="0"/>
              <a:t>(Everglades University)</a:t>
            </a:r>
          </a:p>
          <a:p>
            <a:pPr>
              <a:lnSpc>
                <a:spcPct val="90000"/>
              </a:lnSpc>
              <a:spcAft>
                <a:spcPts val="600"/>
              </a:spcAft>
            </a:pPr>
            <a:r>
              <a:rPr lang="en-US" b="1" dirty="0"/>
              <a:t>MPH</a:t>
            </a:r>
            <a:r>
              <a:rPr lang="en-US" dirty="0"/>
              <a:t> </a:t>
            </a:r>
            <a:r>
              <a:rPr lang="en-US" i="1" dirty="0"/>
              <a:t>Complementary &amp; Alternative Medicine, Functional Nutrition </a:t>
            </a:r>
            <a:r>
              <a:rPr lang="en-US" dirty="0"/>
              <a:t>(Everglades University)</a:t>
            </a:r>
          </a:p>
          <a:p>
            <a:pPr>
              <a:lnSpc>
                <a:spcPct val="90000"/>
              </a:lnSpc>
              <a:spcAft>
                <a:spcPts val="600"/>
              </a:spcAft>
            </a:pPr>
            <a:r>
              <a:rPr lang="en-US" b="1" dirty="0"/>
              <a:t>MBA</a:t>
            </a:r>
            <a:r>
              <a:rPr lang="en-US" dirty="0"/>
              <a:t> Non-Profit Leadership &amp; Management </a:t>
            </a:r>
            <a:r>
              <a:rPr lang="en-US" b="1" dirty="0"/>
              <a:t>(Liberty University) </a:t>
            </a:r>
          </a:p>
          <a:p>
            <a:pPr>
              <a:lnSpc>
                <a:spcPct val="90000"/>
              </a:lnSpc>
              <a:spcAft>
                <a:spcPts val="600"/>
              </a:spcAft>
            </a:pPr>
            <a:endParaRPr lang="en-US" b="1" dirty="0"/>
          </a:p>
          <a:p>
            <a:pPr>
              <a:lnSpc>
                <a:spcPct val="90000"/>
              </a:lnSpc>
              <a:spcAft>
                <a:spcPts val="600"/>
              </a:spcAft>
            </a:pPr>
            <a:r>
              <a:rPr lang="en-US" b="1" dirty="0"/>
              <a:t>Current Profession: </a:t>
            </a:r>
            <a:r>
              <a:rPr lang="en-US" dirty="0"/>
              <a:t>Sole-proprietor facilitating respite, in-home, and community service supports for adults with developmental/intellectual disabilities</a:t>
            </a:r>
          </a:p>
          <a:p>
            <a:pPr>
              <a:lnSpc>
                <a:spcPct val="90000"/>
              </a:lnSpc>
              <a:spcAft>
                <a:spcPts val="600"/>
              </a:spcAft>
            </a:pPr>
            <a:endParaRPr lang="en-US" b="1" dirty="0"/>
          </a:p>
          <a:p>
            <a:pPr>
              <a:lnSpc>
                <a:spcPct val="90000"/>
              </a:lnSpc>
              <a:spcAft>
                <a:spcPts val="600"/>
              </a:spcAft>
            </a:pPr>
            <a:r>
              <a:rPr lang="en-US" b="1" dirty="0"/>
              <a:t>Data Science Pursuits: </a:t>
            </a:r>
            <a:r>
              <a:rPr lang="en-US" dirty="0"/>
              <a:t>Field research, analyzation, and program development to address turnover, retention, and employment attraction to the field. </a:t>
            </a:r>
          </a:p>
          <a:p>
            <a:pPr>
              <a:lnSpc>
                <a:spcPct val="90000"/>
              </a:lnSpc>
              <a:spcAft>
                <a:spcPts val="600"/>
              </a:spcAft>
            </a:pPr>
            <a:endParaRPr lang="en-US" b="1" dirty="0"/>
          </a:p>
          <a:p>
            <a:pPr>
              <a:lnSpc>
                <a:spcPct val="90000"/>
              </a:lnSpc>
              <a:spcAft>
                <a:spcPts val="600"/>
              </a:spcAft>
            </a:pPr>
            <a:r>
              <a:rPr lang="en-US" dirty="0"/>
              <a:t>Tools to convert field documentation into actionable agency policies to provide more customed, tailored delivery of individual supports.</a:t>
            </a:r>
          </a:p>
          <a:p>
            <a:pPr>
              <a:lnSpc>
                <a:spcPct val="90000"/>
              </a:lnSpc>
              <a:spcAft>
                <a:spcPts val="600"/>
              </a:spcAft>
            </a:pPr>
            <a:endParaRPr lang="en-US" dirty="0"/>
          </a:p>
          <a:p>
            <a:pPr>
              <a:lnSpc>
                <a:spcPct val="90000"/>
              </a:lnSpc>
              <a:spcAft>
                <a:spcPts val="600"/>
              </a:spcAft>
            </a:pPr>
            <a:r>
              <a:rPr lang="en-US" dirty="0"/>
              <a:t>Public policy development and reform.</a:t>
            </a:r>
          </a:p>
          <a:p>
            <a:pPr>
              <a:lnSpc>
                <a:spcPct val="90000"/>
              </a:lnSpc>
              <a:spcAft>
                <a:spcPts val="600"/>
              </a:spcAft>
            </a:pPr>
            <a:endParaRPr lang="en-US" b="1" dirty="0"/>
          </a:p>
          <a:p>
            <a:pPr>
              <a:lnSpc>
                <a:spcPct val="90000"/>
              </a:lnSpc>
              <a:spcAft>
                <a:spcPts val="600"/>
              </a:spcAft>
            </a:pPr>
            <a:r>
              <a:rPr lang="en-US" b="1" dirty="0"/>
              <a:t>Favorite Languages: R and Python</a:t>
            </a:r>
          </a:p>
          <a:p>
            <a:pPr>
              <a:lnSpc>
                <a:spcPct val="90000"/>
              </a:lnSpc>
              <a:spcAft>
                <a:spcPts val="600"/>
              </a:spcAft>
            </a:pPr>
            <a:endParaRPr lang="en-US" b="1" dirty="0"/>
          </a:p>
          <a:p>
            <a:pPr>
              <a:lnSpc>
                <a:spcPct val="90000"/>
              </a:lnSpc>
              <a:spcAft>
                <a:spcPts val="600"/>
              </a:spcAft>
            </a:pPr>
            <a:r>
              <a:rPr lang="en-US" b="1" dirty="0"/>
              <a:t>Favorite Wine: Malbec</a:t>
            </a:r>
          </a:p>
        </p:txBody>
      </p:sp>
    </p:spTree>
    <p:extLst>
      <p:ext uri="{BB962C8B-B14F-4D97-AF65-F5344CB8AC3E}">
        <p14:creationId xmlns:p14="http://schemas.microsoft.com/office/powerpoint/2010/main" val="38528211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1" name="Rectangle 3080">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3">
            <a:extLst>
              <a:ext uri="{FF2B5EF4-FFF2-40B4-BE49-F238E27FC236}">
                <a16:creationId xmlns:a16="http://schemas.microsoft.com/office/drawing/2014/main" id="{A6226510-8DB7-15A4-4E59-83E9278C89BD}"/>
              </a:ext>
            </a:extLst>
          </p:cNvPr>
          <p:cNvSpPr txBox="1">
            <a:spLocks/>
          </p:cNvSpPr>
          <p:nvPr/>
        </p:nvSpPr>
        <p:spPr>
          <a:xfrm>
            <a:off x="5297762" y="329184"/>
            <a:ext cx="6251110" cy="178308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pPr>
              <a:spcAft>
                <a:spcPts val="600"/>
              </a:spcAft>
            </a:pPr>
            <a:r>
              <a:rPr lang="en-US" sz="5400" b="1" dirty="0">
                <a:solidFill>
                  <a:schemeClr val="tx1"/>
                </a:solidFill>
              </a:rPr>
              <a:t>Autumn Heyman</a:t>
            </a:r>
            <a:endParaRPr lang="en-US" sz="5400" b="1">
              <a:solidFill>
                <a:schemeClr val="tx1"/>
              </a:solidFill>
            </a:endParaRPr>
          </a:p>
        </p:txBody>
      </p:sp>
      <p:pic>
        <p:nvPicPr>
          <p:cNvPr id="3076" name="Picture 4">
            <a:extLst>
              <a:ext uri="{FF2B5EF4-FFF2-40B4-BE49-F238E27FC236}">
                <a16:creationId xmlns:a16="http://schemas.microsoft.com/office/drawing/2014/main" id="{48154393-5E3F-8726-DA76-74F64D8EFC1D}"/>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artisticPaintStrokes/>
                    </a14:imgEffect>
                    <a14:imgEffect>
                      <a14:brightnessContrast bright="-30000"/>
                    </a14:imgEffect>
                  </a14:imgLayer>
                </a14:imgProps>
              </a:ext>
              <a:ext uri="{28A0092B-C50C-407E-A947-70E740481C1C}">
                <a14:useLocalDpi xmlns:a14="http://schemas.microsoft.com/office/drawing/2010/main" val="0"/>
              </a:ext>
            </a:extLst>
          </a:blip>
          <a:srcRect l="40493" r="17742"/>
          <a:stretch/>
        </p:blipFill>
        <p:spPr bwMode="auto">
          <a:xfrm flipH="1">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3083"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 Placeholder 5">
            <a:extLst>
              <a:ext uri="{FF2B5EF4-FFF2-40B4-BE49-F238E27FC236}">
                <a16:creationId xmlns:a16="http://schemas.microsoft.com/office/drawing/2014/main" id="{E86A84CA-DCC6-97A4-FB07-A00AE445BCD2}"/>
              </a:ext>
            </a:extLst>
          </p:cNvPr>
          <p:cNvSpPr txBox="1">
            <a:spLocks/>
          </p:cNvSpPr>
          <p:nvPr/>
        </p:nvSpPr>
        <p:spPr>
          <a:xfrm>
            <a:off x="4657345" y="2547732"/>
            <a:ext cx="7534655" cy="4310258"/>
          </a:xfrm>
          <a:prstGeom prst="rect">
            <a:avLst/>
          </a:prstGeom>
        </p:spPr>
        <p:txBody>
          <a:bodyPr vert="horz" lIns="91440" tIns="45720" rIns="91440" bIns="45720" rtlCol="0">
            <a:normAutofit fontScale="92500" lnSpcReduction="10000"/>
          </a:bodyPr>
          <a:lstStyle>
            <a:lvl1pPr marL="0" indent="0" algn="l" defTabSz="914400" rtl="0" eaLnBrk="1" latinLnBrk="0" hangingPunct="1">
              <a:lnSpc>
                <a:spcPts val="2800"/>
              </a:lnSpc>
              <a:spcBef>
                <a:spcPts val="0"/>
              </a:spcBef>
              <a:buFont typeface="Arial" panose="020B0604020202020204" pitchFamily="34" charset="0"/>
              <a:buNone/>
              <a:defRPr sz="1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90000"/>
              </a:lnSpc>
              <a:spcAft>
                <a:spcPts val="600"/>
              </a:spcAft>
            </a:pPr>
            <a:r>
              <a:rPr lang="en-US" sz="1400" b="1" dirty="0">
                <a:solidFill>
                  <a:schemeClr val="tx1"/>
                </a:solidFill>
              </a:rPr>
              <a:t>Education: BS</a:t>
            </a:r>
            <a:r>
              <a:rPr lang="en-US" sz="1400" dirty="0">
                <a:solidFill>
                  <a:schemeClr val="tx1"/>
                </a:solidFill>
              </a:rPr>
              <a:t> </a:t>
            </a:r>
            <a:r>
              <a:rPr lang="en-US" sz="1400" i="1" dirty="0">
                <a:solidFill>
                  <a:schemeClr val="tx1"/>
                </a:solidFill>
              </a:rPr>
              <a:t>Alternative Medicine </a:t>
            </a:r>
            <a:r>
              <a:rPr lang="en-US" sz="1400" dirty="0">
                <a:solidFill>
                  <a:schemeClr val="tx1"/>
                </a:solidFill>
              </a:rPr>
              <a:t>(Everglades University)</a:t>
            </a:r>
          </a:p>
          <a:p>
            <a:pPr>
              <a:lnSpc>
                <a:spcPct val="90000"/>
              </a:lnSpc>
              <a:spcAft>
                <a:spcPts val="600"/>
              </a:spcAft>
            </a:pPr>
            <a:r>
              <a:rPr lang="en-US" sz="1400" b="1" dirty="0">
                <a:solidFill>
                  <a:schemeClr val="tx1"/>
                </a:solidFill>
              </a:rPr>
              <a:t>MPH</a:t>
            </a:r>
            <a:r>
              <a:rPr lang="en-US" sz="1400" dirty="0">
                <a:solidFill>
                  <a:schemeClr val="tx1"/>
                </a:solidFill>
              </a:rPr>
              <a:t> </a:t>
            </a:r>
            <a:r>
              <a:rPr lang="en-US" sz="1400" i="1" dirty="0">
                <a:solidFill>
                  <a:schemeClr val="tx1"/>
                </a:solidFill>
              </a:rPr>
              <a:t>Complementary &amp; Alternative Medicine, Functional Nutrition </a:t>
            </a:r>
            <a:r>
              <a:rPr lang="en-US" sz="1400" dirty="0">
                <a:solidFill>
                  <a:schemeClr val="tx1"/>
                </a:solidFill>
              </a:rPr>
              <a:t>(Everglades University)</a:t>
            </a:r>
          </a:p>
          <a:p>
            <a:pPr>
              <a:lnSpc>
                <a:spcPct val="90000"/>
              </a:lnSpc>
              <a:spcAft>
                <a:spcPts val="600"/>
              </a:spcAft>
            </a:pPr>
            <a:r>
              <a:rPr lang="en-US" sz="1400" b="1" dirty="0">
                <a:solidFill>
                  <a:schemeClr val="tx1"/>
                </a:solidFill>
              </a:rPr>
              <a:t>MBA</a:t>
            </a:r>
            <a:r>
              <a:rPr lang="en-US" sz="1400" dirty="0">
                <a:solidFill>
                  <a:schemeClr val="tx1"/>
                </a:solidFill>
              </a:rPr>
              <a:t> Non-Profit Leadership &amp; Management (Liberty University) (</a:t>
            </a:r>
            <a:r>
              <a:rPr lang="en-US" sz="1400" i="1" dirty="0">
                <a:solidFill>
                  <a:schemeClr val="tx1"/>
                </a:solidFill>
              </a:rPr>
              <a:t>currently pursuing</a:t>
            </a:r>
            <a:r>
              <a:rPr lang="en-US" sz="1400" dirty="0">
                <a:solidFill>
                  <a:schemeClr val="tx1"/>
                </a:solidFill>
              </a:rPr>
              <a:t>)</a:t>
            </a:r>
          </a:p>
          <a:p>
            <a:pPr>
              <a:lnSpc>
                <a:spcPct val="90000"/>
              </a:lnSpc>
              <a:spcAft>
                <a:spcPts val="600"/>
              </a:spcAft>
            </a:pPr>
            <a:endParaRPr lang="en-US" sz="1400" b="1" dirty="0">
              <a:solidFill>
                <a:schemeClr val="tx1"/>
              </a:solidFill>
            </a:endParaRPr>
          </a:p>
          <a:p>
            <a:pPr>
              <a:lnSpc>
                <a:spcPct val="90000"/>
              </a:lnSpc>
              <a:spcAft>
                <a:spcPts val="600"/>
              </a:spcAft>
            </a:pPr>
            <a:r>
              <a:rPr lang="en-US" sz="1400" b="1" dirty="0">
                <a:solidFill>
                  <a:schemeClr val="tx1"/>
                </a:solidFill>
              </a:rPr>
              <a:t>Current Profession: </a:t>
            </a:r>
            <a:r>
              <a:rPr lang="en-US" sz="1400" dirty="0">
                <a:solidFill>
                  <a:schemeClr val="tx1"/>
                </a:solidFill>
              </a:rPr>
              <a:t>Sole-proprietor facilitating respite, in-home, and community service supports for adults with developmental/intellectual disabilities</a:t>
            </a:r>
          </a:p>
          <a:p>
            <a:pPr>
              <a:lnSpc>
                <a:spcPct val="90000"/>
              </a:lnSpc>
              <a:spcAft>
                <a:spcPts val="600"/>
              </a:spcAft>
            </a:pPr>
            <a:endParaRPr lang="en-US" sz="1400" b="1" dirty="0">
              <a:solidFill>
                <a:schemeClr val="tx1"/>
              </a:solidFill>
            </a:endParaRPr>
          </a:p>
          <a:p>
            <a:pPr>
              <a:lnSpc>
                <a:spcPct val="90000"/>
              </a:lnSpc>
              <a:spcAft>
                <a:spcPts val="600"/>
              </a:spcAft>
            </a:pPr>
            <a:r>
              <a:rPr lang="en-US" sz="1400" b="1" dirty="0">
                <a:solidFill>
                  <a:schemeClr val="tx1"/>
                </a:solidFill>
              </a:rPr>
              <a:t>Data Science Pursuits: </a:t>
            </a:r>
            <a:r>
              <a:rPr lang="en-US" sz="1400" dirty="0">
                <a:solidFill>
                  <a:schemeClr val="tx1"/>
                </a:solidFill>
              </a:rPr>
              <a:t>Field research, analyzation, and program development to address turnover, retention, and employment attraction to the field. </a:t>
            </a:r>
          </a:p>
          <a:p>
            <a:pPr>
              <a:lnSpc>
                <a:spcPct val="90000"/>
              </a:lnSpc>
              <a:spcAft>
                <a:spcPts val="600"/>
              </a:spcAft>
            </a:pPr>
            <a:endParaRPr lang="en-US" sz="1400" b="1" dirty="0">
              <a:solidFill>
                <a:schemeClr val="tx1"/>
              </a:solidFill>
            </a:endParaRPr>
          </a:p>
          <a:p>
            <a:pPr>
              <a:lnSpc>
                <a:spcPct val="90000"/>
              </a:lnSpc>
              <a:spcAft>
                <a:spcPts val="600"/>
              </a:spcAft>
            </a:pPr>
            <a:r>
              <a:rPr lang="en-US" sz="1400" dirty="0">
                <a:solidFill>
                  <a:schemeClr val="tx1"/>
                </a:solidFill>
              </a:rPr>
              <a:t>Tools to convert field documentation into actionable agency policies to provide more customed, tailored delivery of individual supports.</a:t>
            </a:r>
          </a:p>
          <a:p>
            <a:pPr>
              <a:lnSpc>
                <a:spcPct val="90000"/>
              </a:lnSpc>
              <a:spcAft>
                <a:spcPts val="600"/>
              </a:spcAft>
            </a:pPr>
            <a:endParaRPr lang="en-US" sz="1400" dirty="0">
              <a:solidFill>
                <a:schemeClr val="tx1"/>
              </a:solidFill>
            </a:endParaRPr>
          </a:p>
          <a:p>
            <a:pPr>
              <a:lnSpc>
                <a:spcPct val="90000"/>
              </a:lnSpc>
              <a:spcAft>
                <a:spcPts val="600"/>
              </a:spcAft>
            </a:pPr>
            <a:r>
              <a:rPr lang="en-US" sz="1400" dirty="0">
                <a:solidFill>
                  <a:schemeClr val="tx1"/>
                </a:solidFill>
              </a:rPr>
              <a:t>Public policy development and reform.</a:t>
            </a:r>
          </a:p>
          <a:p>
            <a:pPr>
              <a:lnSpc>
                <a:spcPct val="90000"/>
              </a:lnSpc>
              <a:spcAft>
                <a:spcPts val="600"/>
              </a:spcAft>
            </a:pPr>
            <a:endParaRPr lang="en-US" sz="1400" b="1" dirty="0">
              <a:solidFill>
                <a:schemeClr val="tx1"/>
              </a:solidFill>
            </a:endParaRPr>
          </a:p>
          <a:p>
            <a:pPr>
              <a:lnSpc>
                <a:spcPct val="90000"/>
              </a:lnSpc>
              <a:spcAft>
                <a:spcPts val="600"/>
              </a:spcAft>
            </a:pPr>
            <a:r>
              <a:rPr lang="en-US" sz="1400" b="1" dirty="0">
                <a:solidFill>
                  <a:schemeClr val="tx1"/>
                </a:solidFill>
              </a:rPr>
              <a:t>Favorite Languages: R and Python</a:t>
            </a:r>
          </a:p>
          <a:p>
            <a:pPr>
              <a:lnSpc>
                <a:spcPct val="90000"/>
              </a:lnSpc>
              <a:spcAft>
                <a:spcPts val="600"/>
              </a:spcAft>
            </a:pPr>
            <a:endParaRPr lang="en-US" sz="1400" b="1" dirty="0">
              <a:solidFill>
                <a:schemeClr val="tx1"/>
              </a:solidFill>
            </a:endParaRPr>
          </a:p>
          <a:p>
            <a:pPr>
              <a:lnSpc>
                <a:spcPct val="90000"/>
              </a:lnSpc>
              <a:spcAft>
                <a:spcPts val="600"/>
              </a:spcAft>
            </a:pPr>
            <a:r>
              <a:rPr lang="en-US" sz="1400" b="1" dirty="0">
                <a:solidFill>
                  <a:schemeClr val="tx1"/>
                </a:solidFill>
              </a:rPr>
              <a:t>Favorite Wine: Malbec</a:t>
            </a:r>
          </a:p>
          <a:p>
            <a:pPr indent="-228600">
              <a:lnSpc>
                <a:spcPct val="90000"/>
              </a:lnSpc>
              <a:spcAft>
                <a:spcPts val="600"/>
              </a:spcAft>
              <a:buFont typeface="Arial" panose="020B0604020202020204" pitchFamily="34" charset="0"/>
              <a:buChar char="•"/>
            </a:pPr>
            <a:r>
              <a:rPr lang="en-US" sz="700" b="1" dirty="0">
                <a:solidFill>
                  <a:schemeClr val="tx1"/>
                </a:solidFill>
              </a:rPr>
              <a:t> </a:t>
            </a:r>
          </a:p>
        </p:txBody>
      </p:sp>
      <p:sp>
        <p:nvSpPr>
          <p:cNvPr id="2" name="TextBox 1">
            <a:extLst>
              <a:ext uri="{FF2B5EF4-FFF2-40B4-BE49-F238E27FC236}">
                <a16:creationId xmlns:a16="http://schemas.microsoft.com/office/drawing/2014/main" id="{36684256-D1B6-E14B-009D-EDE68FF92E1F}"/>
              </a:ext>
            </a:extLst>
          </p:cNvPr>
          <p:cNvSpPr txBox="1"/>
          <p:nvPr/>
        </p:nvSpPr>
        <p:spPr>
          <a:xfrm>
            <a:off x="7338951" y="238694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2145048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a:extLst>
              <a:ext uri="{FF2B5EF4-FFF2-40B4-BE49-F238E27FC236}">
                <a16:creationId xmlns:a16="http://schemas.microsoft.com/office/drawing/2014/main" id="{48154393-5E3F-8726-DA76-74F64D8EFC1D}"/>
              </a:ext>
            </a:extLst>
          </p:cNvPr>
          <p:cNvPicPr>
            <a:picLocks noChangeAspect="1" noChangeArrowheads="1"/>
          </p:cNvPicPr>
          <p:nvPr/>
        </p:nvPicPr>
        <p:blipFill>
          <a:blip r:embed="rId3">
            <a:duotone>
              <a:prstClr val="black"/>
              <a:srgbClr val="00B050">
                <a:tint val="45000"/>
                <a:satMod val="400000"/>
              </a:srgbClr>
            </a:duotone>
            <a:extLst>
              <a:ext uri="{BEBA8EAE-BF5A-486C-A8C5-ECC9F3942E4B}">
                <a14:imgProps xmlns:a14="http://schemas.microsoft.com/office/drawing/2010/main">
                  <a14:imgLayer r:embed="rId4">
                    <a14:imgEffect>
                      <a14:artisticPaintStrokes/>
                    </a14:imgEffect>
                    <a14:imgEffect>
                      <a14:brightnessContrast bright="-30000"/>
                    </a14:imgEffect>
                  </a14:imgLayer>
                </a14:imgProps>
              </a:ext>
              <a:ext uri="{28A0092B-C50C-407E-A947-70E740481C1C}">
                <a14:useLocalDpi xmlns:a14="http://schemas.microsoft.com/office/drawing/2010/main" val="0"/>
              </a:ext>
            </a:extLst>
          </a:blip>
          <a:srcRect/>
          <a:stretch>
            <a:fillRect/>
          </a:stretch>
        </p:blipFill>
        <p:spPr bwMode="auto">
          <a:xfrm>
            <a:off x="0" y="0"/>
            <a:ext cx="12192000" cy="7494229"/>
          </a:xfrm>
          <a:prstGeom prst="rect">
            <a:avLst/>
          </a:prstGeom>
          <a:noFill/>
          <a:extLst>
            <a:ext uri="{909E8E84-426E-40DD-AFC4-6F175D3DCCD1}">
              <a14:hiddenFill xmlns:a14="http://schemas.microsoft.com/office/drawing/2010/main">
                <a:solidFill>
                  <a:srgbClr val="FFFFFF"/>
                </a:solidFill>
              </a14:hiddenFill>
            </a:ext>
          </a:extLst>
        </p:spPr>
      </p:pic>
      <p:sp>
        <p:nvSpPr>
          <p:cNvPr id="15" name="Title 3">
            <a:extLst>
              <a:ext uri="{FF2B5EF4-FFF2-40B4-BE49-F238E27FC236}">
                <a16:creationId xmlns:a16="http://schemas.microsoft.com/office/drawing/2014/main" id="{A6226510-8DB7-15A4-4E59-83E9278C89BD}"/>
              </a:ext>
            </a:extLst>
          </p:cNvPr>
          <p:cNvSpPr txBox="1">
            <a:spLocks/>
          </p:cNvSpPr>
          <p:nvPr/>
        </p:nvSpPr>
        <p:spPr>
          <a:xfrm>
            <a:off x="609599" y="553816"/>
            <a:ext cx="11174819" cy="737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r>
              <a:rPr lang="en-US" b="1" dirty="0"/>
              <a:t>Erin </a:t>
            </a:r>
            <a:r>
              <a:rPr lang="en-US" b="1" dirty="0" err="1"/>
              <a:t>WeaveR</a:t>
            </a:r>
            <a:endParaRPr lang="en-US" b="1" dirty="0"/>
          </a:p>
        </p:txBody>
      </p:sp>
      <p:sp>
        <p:nvSpPr>
          <p:cNvPr id="16" name="Text Placeholder 5">
            <a:extLst>
              <a:ext uri="{FF2B5EF4-FFF2-40B4-BE49-F238E27FC236}">
                <a16:creationId xmlns:a16="http://schemas.microsoft.com/office/drawing/2014/main" id="{E86A84CA-DCC6-97A4-FB07-A00AE445BCD2}"/>
              </a:ext>
            </a:extLst>
          </p:cNvPr>
          <p:cNvSpPr txBox="1">
            <a:spLocks/>
          </p:cNvSpPr>
          <p:nvPr/>
        </p:nvSpPr>
        <p:spPr>
          <a:xfrm>
            <a:off x="609599" y="1290918"/>
            <a:ext cx="10645589" cy="5298858"/>
          </a:xfrm>
          <a:prstGeom prst="rect">
            <a:avLst/>
          </a:prstGeom>
        </p:spPr>
        <p:txBody>
          <a:bodyPr/>
          <a:lstStyle>
            <a:lvl1pPr marL="0" indent="0" algn="l" defTabSz="914400" rtl="0" eaLnBrk="1" latinLnBrk="0" hangingPunct="1">
              <a:lnSpc>
                <a:spcPts val="2800"/>
              </a:lnSpc>
              <a:spcBef>
                <a:spcPts val="0"/>
              </a:spcBef>
              <a:buFont typeface="Arial" panose="020B0604020202020204" pitchFamily="34" charset="0"/>
              <a:buNone/>
              <a:defRPr sz="1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Introducing the Pantone Color of the Year 2022. PANTONE 17-3938 Very Peri is a dynamic hue that blends the faithfulness and constancy of blue with the energy and excitement of red. </a:t>
            </a:r>
          </a:p>
          <a:p>
            <a:endParaRPr lang="en-US" b="1" dirty="0"/>
          </a:p>
          <a:p>
            <a:r>
              <a:rPr lang="en-US" b="1" dirty="0"/>
              <a:t>The four color palettes in this template feature Very Peri to help you express your ideas and convey the right mood. Read on to learn how to use these colors in any presentation.</a:t>
            </a:r>
          </a:p>
        </p:txBody>
      </p:sp>
    </p:spTree>
    <p:extLst>
      <p:ext uri="{BB962C8B-B14F-4D97-AF65-F5344CB8AC3E}">
        <p14:creationId xmlns:p14="http://schemas.microsoft.com/office/powerpoint/2010/main" val="28855295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a:extLst>
              <a:ext uri="{FF2B5EF4-FFF2-40B4-BE49-F238E27FC236}">
                <a16:creationId xmlns:a16="http://schemas.microsoft.com/office/drawing/2014/main" id="{48154393-5E3F-8726-DA76-74F64D8EFC1D}"/>
              </a:ext>
            </a:extLst>
          </p:cNvPr>
          <p:cNvPicPr>
            <a:picLocks noChangeAspect="1" noChangeArrowheads="1"/>
          </p:cNvPicPr>
          <p:nvPr/>
        </p:nvPicPr>
        <p:blipFill>
          <a:blip r:embed="rId3">
            <a:duotone>
              <a:prstClr val="black"/>
              <a:srgbClr val="0070C0">
                <a:tint val="45000"/>
                <a:satMod val="400000"/>
              </a:srgbClr>
            </a:duotone>
            <a:extLst>
              <a:ext uri="{BEBA8EAE-BF5A-486C-A8C5-ECC9F3942E4B}">
                <a14:imgProps xmlns:a14="http://schemas.microsoft.com/office/drawing/2010/main">
                  <a14:imgLayer r:embed="rId4">
                    <a14:imgEffect>
                      <a14:artisticPaintStrokes/>
                    </a14:imgEffect>
                    <a14:imgEffect>
                      <a14:brightnessContrast bright="-30000"/>
                    </a14:imgEffect>
                  </a14:imgLayer>
                </a14:imgProps>
              </a:ext>
              <a:ext uri="{28A0092B-C50C-407E-A947-70E740481C1C}">
                <a14:useLocalDpi xmlns:a14="http://schemas.microsoft.com/office/drawing/2010/main" val="0"/>
              </a:ext>
            </a:extLst>
          </a:blip>
          <a:srcRect/>
          <a:stretch>
            <a:fillRect/>
          </a:stretch>
        </p:blipFill>
        <p:spPr bwMode="auto">
          <a:xfrm flipH="1">
            <a:off x="0" y="0"/>
            <a:ext cx="12192000" cy="7494229"/>
          </a:xfrm>
          <a:prstGeom prst="rect">
            <a:avLst/>
          </a:prstGeom>
          <a:noFill/>
          <a:extLst>
            <a:ext uri="{909E8E84-426E-40DD-AFC4-6F175D3DCCD1}">
              <a14:hiddenFill xmlns:a14="http://schemas.microsoft.com/office/drawing/2010/main">
                <a:solidFill>
                  <a:srgbClr val="FFFFFF"/>
                </a:solidFill>
              </a14:hiddenFill>
            </a:ext>
          </a:extLst>
        </p:spPr>
      </p:pic>
      <p:sp>
        <p:nvSpPr>
          <p:cNvPr id="15" name="Title 3">
            <a:extLst>
              <a:ext uri="{FF2B5EF4-FFF2-40B4-BE49-F238E27FC236}">
                <a16:creationId xmlns:a16="http://schemas.microsoft.com/office/drawing/2014/main" id="{A6226510-8DB7-15A4-4E59-83E9278C89BD}"/>
              </a:ext>
            </a:extLst>
          </p:cNvPr>
          <p:cNvSpPr txBox="1">
            <a:spLocks/>
          </p:cNvSpPr>
          <p:nvPr/>
        </p:nvSpPr>
        <p:spPr>
          <a:xfrm>
            <a:off x="0" y="553816"/>
            <a:ext cx="11174819" cy="737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pPr algn="r"/>
            <a:r>
              <a:rPr lang="en-US" b="1" dirty="0"/>
              <a:t>Georgia Miller</a:t>
            </a:r>
          </a:p>
        </p:txBody>
      </p:sp>
      <p:sp>
        <p:nvSpPr>
          <p:cNvPr id="16" name="Text Placeholder 5">
            <a:extLst>
              <a:ext uri="{FF2B5EF4-FFF2-40B4-BE49-F238E27FC236}">
                <a16:creationId xmlns:a16="http://schemas.microsoft.com/office/drawing/2014/main" id="{E86A84CA-DCC6-97A4-FB07-A00AE445BCD2}"/>
              </a:ext>
            </a:extLst>
          </p:cNvPr>
          <p:cNvSpPr txBox="1">
            <a:spLocks/>
          </p:cNvSpPr>
          <p:nvPr/>
        </p:nvSpPr>
        <p:spPr>
          <a:xfrm>
            <a:off x="1017181" y="1290918"/>
            <a:ext cx="10157638" cy="5298858"/>
          </a:xfrm>
          <a:prstGeom prst="rect">
            <a:avLst/>
          </a:prstGeom>
        </p:spPr>
        <p:txBody>
          <a:bodyPr lIns="91440" tIns="45720" rIns="91440" bIns="45720" anchor="t"/>
          <a:lstStyle>
            <a:lvl1pPr marL="0" indent="0" algn="l" defTabSz="914400" rtl="0" eaLnBrk="1" latinLnBrk="0" hangingPunct="1">
              <a:lnSpc>
                <a:spcPts val="2800"/>
              </a:lnSpc>
              <a:spcBef>
                <a:spcPts val="0"/>
              </a:spcBef>
              <a:buFont typeface="Arial" panose="020B0604020202020204" pitchFamily="34" charset="0"/>
              <a:buNone/>
              <a:defRPr sz="1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50000"/>
              </a:lnSpc>
            </a:pPr>
            <a:endParaRPr lang="en-US" sz="2400" b="1" dirty="0"/>
          </a:p>
          <a:p>
            <a:pPr algn="ctr">
              <a:lnSpc>
                <a:spcPct val="150000"/>
              </a:lnSpc>
            </a:pPr>
            <a:r>
              <a:rPr lang="en-US" sz="2400" b="1" dirty="0"/>
              <a:t>Army National Guard veteran with a background in Python and GIS</a:t>
            </a:r>
            <a:endParaRPr lang="en-US" sz="2400" dirty="0">
              <a:cs typeface="Segoe UI"/>
            </a:endParaRPr>
          </a:p>
          <a:p>
            <a:pPr algn="ctr">
              <a:lnSpc>
                <a:spcPct val="150000"/>
              </a:lnSpc>
            </a:pPr>
            <a:endParaRPr lang="en-US" sz="2400" b="1" dirty="0"/>
          </a:p>
          <a:p>
            <a:pPr algn="r">
              <a:lnSpc>
                <a:spcPct val="150000"/>
              </a:lnSpc>
            </a:pPr>
            <a:r>
              <a:rPr lang="en-US" sz="2400" b="1" dirty="0"/>
              <a:t>Favorite Language: R </a:t>
            </a:r>
            <a:endParaRPr lang="en-US" sz="2400" b="1" dirty="0">
              <a:cs typeface="Segoe UI"/>
            </a:endParaRPr>
          </a:p>
          <a:p>
            <a:pPr algn="r">
              <a:lnSpc>
                <a:spcPct val="150000"/>
              </a:lnSpc>
            </a:pPr>
            <a:r>
              <a:rPr lang="en-US" sz="2400" b="1" dirty="0"/>
              <a:t>Favorite wine: Merlot</a:t>
            </a:r>
            <a:endParaRPr lang="en-US" sz="2400" dirty="0">
              <a:cs typeface="Segoe UI"/>
            </a:endParaRPr>
          </a:p>
        </p:txBody>
      </p:sp>
    </p:spTree>
    <p:extLst>
      <p:ext uri="{BB962C8B-B14F-4D97-AF65-F5344CB8AC3E}">
        <p14:creationId xmlns:p14="http://schemas.microsoft.com/office/powerpoint/2010/main" val="1641773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4890854" y="897468"/>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You should have a couple slides of background information about the topic you are covering. For instance, if you are asking and answering questions about the stock market, you should give a little basic information about the stock market. </a:t>
            </a:r>
          </a:p>
          <a:p>
            <a:r>
              <a:rPr lang="en-US" dirty="0">
                <a:solidFill>
                  <a:schemeClr val="bg1"/>
                </a:solidFill>
              </a:rPr>
              <a:t>Try to build this up, so start with the most general information and then get more specific with information that directly relates to your data or the questions you will be answering with the data.</a:t>
            </a: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fontScale="90000"/>
          </a:bodyPr>
          <a:lstStyle/>
          <a:p>
            <a:r>
              <a:rPr lang="en-US" b="1" dirty="0"/>
              <a:t>Project Introduction &amp; Background</a:t>
            </a:r>
            <a:endParaRPr lang="en-US" dirty="0"/>
          </a:p>
        </p:txBody>
      </p:sp>
    </p:spTree>
    <p:extLst>
      <p:ext uri="{BB962C8B-B14F-4D97-AF65-F5344CB8AC3E}">
        <p14:creationId xmlns:p14="http://schemas.microsoft.com/office/powerpoint/2010/main" val="17225652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380237" y="1838262"/>
            <a:ext cx="11113437" cy="490873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Subjective</a:t>
            </a:r>
          </a:p>
          <a:p>
            <a:r>
              <a:rPr lang="en-US" dirty="0">
                <a:solidFill>
                  <a:schemeClr val="bg1"/>
                </a:solidFill>
              </a:rPr>
              <a:t>Objective</a:t>
            </a:r>
          </a:p>
          <a:p>
            <a:endParaRPr lang="en-US" dirty="0">
              <a:solidFill>
                <a:schemeClr val="bg1"/>
              </a:solidFill>
            </a:endParaRP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Wine Quality</a:t>
            </a:r>
            <a:endParaRPr lang="en-US" dirty="0"/>
          </a:p>
        </p:txBody>
      </p:sp>
    </p:spTree>
    <p:extLst>
      <p:ext uri="{BB962C8B-B14F-4D97-AF65-F5344CB8AC3E}">
        <p14:creationId xmlns:p14="http://schemas.microsoft.com/office/powerpoint/2010/main" val="14181178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3238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4890854" y="897468"/>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chemeClr val="bg1"/>
              </a:solidFill>
            </a:endParaRP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Wine region</a:t>
            </a:r>
          </a:p>
        </p:txBody>
      </p:sp>
      <p:pic>
        <p:nvPicPr>
          <p:cNvPr id="1028" name="Picture 4">
            <a:extLst>
              <a:ext uri="{FF2B5EF4-FFF2-40B4-BE49-F238E27FC236}">
                <a16:creationId xmlns:a16="http://schemas.microsoft.com/office/drawing/2014/main" id="{3E536354-B51F-B9FE-5006-2F1290172AE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29573"/>
          <a:stretch/>
        </p:blipFill>
        <p:spPr bwMode="auto">
          <a:xfrm>
            <a:off x="6494853" y="1040225"/>
            <a:ext cx="4791028" cy="5093234"/>
          </a:xfrm>
          <a:prstGeom prst="rect">
            <a:avLst/>
          </a:prstGeom>
          <a:noFill/>
          <a:extLst>
            <a:ext uri="{909E8E84-426E-40DD-AFC4-6F175D3DCCD1}">
              <a14:hiddenFill xmlns:a14="http://schemas.microsoft.com/office/drawing/2010/main">
                <a:solidFill>
                  <a:srgbClr val="FFFFFF"/>
                </a:solidFill>
              </a14:hiddenFill>
            </a:ext>
          </a:extLst>
        </p:spPr>
      </p:pic>
      <p:sp>
        <p:nvSpPr>
          <p:cNvPr id="10" name="Text Placeholder 7">
            <a:extLst>
              <a:ext uri="{FF2B5EF4-FFF2-40B4-BE49-F238E27FC236}">
                <a16:creationId xmlns:a16="http://schemas.microsoft.com/office/drawing/2014/main" id="{4E9DFFCF-8ED1-7BD8-485B-1AEFFE09E5D4}"/>
              </a:ext>
            </a:extLst>
          </p:cNvPr>
          <p:cNvSpPr txBox="1">
            <a:spLocks/>
          </p:cNvSpPr>
          <p:nvPr/>
        </p:nvSpPr>
        <p:spPr>
          <a:xfrm>
            <a:off x="380237" y="1981019"/>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chemeClr val="bg1"/>
              </a:solidFill>
            </a:endParaRPr>
          </a:p>
        </p:txBody>
      </p:sp>
      <p:sp>
        <p:nvSpPr>
          <p:cNvPr id="11" name="Text Placeholder 7">
            <a:extLst>
              <a:ext uri="{FF2B5EF4-FFF2-40B4-BE49-F238E27FC236}">
                <a16:creationId xmlns:a16="http://schemas.microsoft.com/office/drawing/2014/main" id="{D6460C98-B731-E441-ABDE-D1626E2A2C67}"/>
              </a:ext>
            </a:extLst>
          </p:cNvPr>
          <p:cNvSpPr txBox="1">
            <a:spLocks/>
          </p:cNvSpPr>
          <p:nvPr/>
        </p:nvSpPr>
        <p:spPr>
          <a:xfrm>
            <a:off x="380237" y="1972373"/>
            <a:ext cx="6602820" cy="52013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Vinho Verde</a:t>
            </a:r>
          </a:p>
          <a:p>
            <a:pPr lvl="1"/>
            <a:r>
              <a:rPr lang="en-US" dirty="0" err="1">
                <a:solidFill>
                  <a:schemeClr val="bg1"/>
                </a:solidFill>
              </a:rPr>
              <a:t>Alvarinho</a:t>
            </a:r>
            <a:r>
              <a:rPr lang="en-US" dirty="0">
                <a:solidFill>
                  <a:schemeClr val="bg1"/>
                </a:solidFill>
              </a:rPr>
              <a:t> &amp; </a:t>
            </a:r>
            <a:r>
              <a:rPr lang="en-US" dirty="0" err="1">
                <a:solidFill>
                  <a:schemeClr val="bg1"/>
                </a:solidFill>
              </a:rPr>
              <a:t>Loueiro</a:t>
            </a:r>
            <a:endParaRPr lang="en-US" dirty="0">
              <a:solidFill>
                <a:schemeClr val="bg1"/>
              </a:solidFill>
            </a:endParaRPr>
          </a:p>
          <a:p>
            <a:pPr lvl="1"/>
            <a:r>
              <a:rPr lang="en-US" dirty="0">
                <a:solidFill>
                  <a:schemeClr val="bg1"/>
                </a:solidFill>
              </a:rPr>
              <a:t>Amaral, </a:t>
            </a:r>
            <a:r>
              <a:rPr lang="en-US" dirty="0" err="1">
                <a:solidFill>
                  <a:schemeClr val="bg1"/>
                </a:solidFill>
              </a:rPr>
              <a:t>Borraçal</a:t>
            </a:r>
            <a:endParaRPr lang="en-US" dirty="0">
              <a:solidFill>
                <a:schemeClr val="bg1"/>
              </a:solidFill>
            </a:endParaRPr>
          </a:p>
          <a:p>
            <a:r>
              <a:rPr lang="en-US" dirty="0">
                <a:solidFill>
                  <a:schemeClr val="bg1"/>
                </a:solidFill>
              </a:rPr>
              <a:t>Galicia </a:t>
            </a:r>
          </a:p>
          <a:p>
            <a:pPr lvl="1"/>
            <a:r>
              <a:rPr lang="en-US" dirty="0" err="1">
                <a:solidFill>
                  <a:schemeClr val="bg1"/>
                </a:solidFill>
              </a:rPr>
              <a:t>Albariño</a:t>
            </a:r>
            <a:endParaRPr lang="en-US" dirty="0">
              <a:solidFill>
                <a:schemeClr val="bg1"/>
              </a:solidFill>
            </a:endParaRPr>
          </a:p>
          <a:p>
            <a:pPr marL="457200" lvl="1" indent="0">
              <a:buNone/>
            </a:pPr>
            <a:r>
              <a:rPr lang="en-US" dirty="0" err="1">
                <a:solidFill>
                  <a:schemeClr val="bg1"/>
                </a:solidFill>
              </a:rPr>
              <a:t>Mencía</a:t>
            </a:r>
            <a:endParaRPr lang="en-US" dirty="0">
              <a:solidFill>
                <a:schemeClr val="bg1"/>
              </a:solidFill>
            </a:endParaRPr>
          </a:p>
          <a:p>
            <a:pPr marL="457200" lvl="1" indent="0">
              <a:buNone/>
            </a:pPr>
            <a:r>
              <a:rPr lang="en-US" sz="1800" dirty="0"/>
              <a:t>Notes: For this data, the original data set specifies that the wine samples came from the Minho area in the Vinho Verde region.</a:t>
            </a:r>
          </a:p>
          <a:p>
            <a:pPr marL="457200" lvl="1" indent="0">
              <a:buNone/>
            </a:pPr>
            <a:endParaRPr lang="en-US" sz="1800" dirty="0"/>
          </a:p>
          <a:p>
            <a:pPr marL="457200" lvl="1" indent="0">
              <a:buNone/>
            </a:pPr>
            <a:r>
              <a:rPr lang="en-US" sz="1800" dirty="0"/>
              <a:t>One of the references said something about the 14 different wine regions in Portugal. I don’t like the picture in the following link, but it does name out the 14 regions: </a:t>
            </a:r>
            <a:r>
              <a:rPr lang="en-US" sz="1800" dirty="0">
                <a:hlinkClick r:id="rId6"/>
              </a:rPr>
              <a:t>https://www.paladarytomar.com/portugal-wine-regions/</a:t>
            </a:r>
            <a:r>
              <a:rPr lang="en-US" sz="1800" dirty="0"/>
              <a:t> </a:t>
            </a:r>
            <a:br>
              <a:rPr lang="en-US" sz="1800" dirty="0"/>
            </a:br>
            <a:r>
              <a:rPr lang="en-US" sz="1800" dirty="0"/>
              <a:t>I only make the point because the current info above doesn’t match the background info we have.</a:t>
            </a:r>
          </a:p>
          <a:p>
            <a:pPr lvl="1"/>
            <a:endParaRPr lang="en-US" dirty="0">
              <a:solidFill>
                <a:schemeClr val="bg1"/>
              </a:solidFill>
            </a:endParaRPr>
          </a:p>
        </p:txBody>
      </p:sp>
    </p:spTree>
    <p:extLst>
      <p:ext uri="{BB962C8B-B14F-4D97-AF65-F5344CB8AC3E}">
        <p14:creationId xmlns:p14="http://schemas.microsoft.com/office/powerpoint/2010/main" val="28257084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158338"/>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4890854" y="897468"/>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chemeClr val="bg1"/>
              </a:solidFill>
            </a:endParaRP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The </a:t>
            </a:r>
            <a:r>
              <a:rPr lang="en-US" b="1" dirty="0" err="1"/>
              <a:t>DataSet</a:t>
            </a:r>
            <a:endParaRPr lang="en-US" b="1" dirty="0"/>
          </a:p>
        </p:txBody>
      </p:sp>
      <p:sp>
        <p:nvSpPr>
          <p:cNvPr id="6" name="Text Placeholder 7">
            <a:extLst>
              <a:ext uri="{FF2B5EF4-FFF2-40B4-BE49-F238E27FC236}">
                <a16:creationId xmlns:a16="http://schemas.microsoft.com/office/drawing/2014/main" id="{BB960B89-54CE-B64E-36E8-3E31CE278AD4}"/>
              </a:ext>
            </a:extLst>
          </p:cNvPr>
          <p:cNvSpPr txBox="1">
            <a:spLocks/>
          </p:cNvSpPr>
          <p:nvPr/>
        </p:nvSpPr>
        <p:spPr>
          <a:xfrm>
            <a:off x="380237" y="1972373"/>
            <a:ext cx="11113437" cy="4774625"/>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Study conducted by: </a:t>
            </a:r>
            <a:r>
              <a:rPr lang="en-US" sz="2400" dirty="0">
                <a:solidFill>
                  <a:schemeClr val="bg1"/>
                </a:solidFill>
                <a:ea typeface="+mn-lt"/>
                <a:cs typeface="+mn-lt"/>
              </a:rPr>
              <a:t>Paulo Cortez, University of Minho, Guimarães, Portugal, </a:t>
            </a:r>
            <a:r>
              <a:rPr lang="en-US" sz="2400" dirty="0">
                <a:solidFill>
                  <a:schemeClr val="bg1"/>
                </a:solidFill>
                <a:ea typeface="+mn-lt"/>
                <a:cs typeface="+mn-lt"/>
                <a:hlinkClick r:id="rId5">
                  <a:extLst>
                    <a:ext uri="{A12FA001-AC4F-418D-AE19-62706E023703}">
                      <ahyp:hlinkClr xmlns:ahyp="http://schemas.microsoft.com/office/drawing/2018/hyperlinkcolor" val="tx"/>
                    </a:ext>
                  </a:extLst>
                </a:hlinkClick>
              </a:rPr>
              <a:t>http://www3.dsi.uminho.pt/pcortez</a:t>
            </a:r>
            <a:r>
              <a:rPr lang="en-US" sz="2400" dirty="0">
                <a:solidFill>
                  <a:schemeClr val="bg1"/>
                </a:solidFill>
                <a:ea typeface="+mn-lt"/>
                <a:cs typeface="+mn-lt"/>
              </a:rPr>
              <a:t> , A. </a:t>
            </a:r>
            <a:r>
              <a:rPr lang="en-US" sz="2400" dirty="0" err="1">
                <a:solidFill>
                  <a:schemeClr val="bg1"/>
                </a:solidFill>
                <a:ea typeface="+mn-lt"/>
                <a:cs typeface="+mn-lt"/>
              </a:rPr>
              <a:t>Cerdeira</a:t>
            </a:r>
            <a:r>
              <a:rPr lang="en-US" sz="2400" dirty="0">
                <a:solidFill>
                  <a:schemeClr val="bg1"/>
                </a:solidFill>
                <a:ea typeface="+mn-lt"/>
                <a:cs typeface="+mn-lt"/>
              </a:rPr>
              <a:t>, F. Almeida, T. Matos and J. Reis, Viticulture Commission of the Vinho Verde Region(CVRVV), Porto, Portugal @2009</a:t>
            </a:r>
            <a:endParaRPr lang="en-US" sz="2400">
              <a:solidFill>
                <a:schemeClr val="bg1"/>
              </a:solidFill>
              <a:cs typeface="Segoe UI"/>
            </a:endParaRPr>
          </a:p>
          <a:p>
            <a:r>
              <a:rPr lang="en-US" dirty="0">
                <a:solidFill>
                  <a:schemeClr val="bg1"/>
                </a:solidFill>
              </a:rPr>
              <a:t>Quality score was determined by: </a:t>
            </a:r>
            <a:endParaRPr lang="en-US" dirty="0">
              <a:solidFill>
                <a:schemeClr val="bg1"/>
              </a:solidFill>
              <a:cs typeface="Segoe UI"/>
            </a:endParaRPr>
          </a:p>
          <a:p>
            <a:r>
              <a:rPr lang="en-US" dirty="0">
                <a:solidFill>
                  <a:schemeClr val="bg1"/>
                </a:solidFill>
              </a:rPr>
              <a:t>Scale: </a:t>
            </a:r>
            <a:r>
              <a:rPr lang="en-US" sz="2400" dirty="0">
                <a:solidFill>
                  <a:schemeClr val="bg1"/>
                </a:solidFill>
              </a:rPr>
              <a:t>3-4(poor), 5-6(average), 7-8(good) </a:t>
            </a:r>
            <a:endParaRPr lang="en-US" sz="2400" dirty="0">
              <a:solidFill>
                <a:schemeClr val="bg1"/>
              </a:solidFill>
              <a:cs typeface="Segoe UI"/>
            </a:endParaRPr>
          </a:p>
          <a:p>
            <a:r>
              <a:rPr lang="en-US" dirty="0">
                <a:solidFill>
                  <a:schemeClr val="bg1"/>
                </a:solidFill>
              </a:rPr>
              <a:t>Distribution: </a:t>
            </a:r>
            <a:r>
              <a:rPr lang="en-US" sz="2400" dirty="0">
                <a:solidFill>
                  <a:schemeClr val="bg1"/>
                </a:solidFill>
                <a:ea typeface="+mn-lt"/>
                <a:cs typeface="+mn-lt"/>
              </a:rPr>
              <a:t>The original dataset is located on the UCI Machine Learning Repository: </a:t>
            </a:r>
            <a:r>
              <a:rPr lang="en-US" sz="2400" dirty="0">
                <a:solidFill>
                  <a:schemeClr val="bg1"/>
                </a:solidFill>
                <a:ea typeface="+mn-lt"/>
                <a:cs typeface="+mn-lt"/>
                <a:hlinkClick r:id="rId6">
                  <a:extLst>
                    <a:ext uri="{A12FA001-AC4F-418D-AE19-62706E023703}">
                      <ahyp:hlinkClr xmlns:ahyp="http://schemas.microsoft.com/office/drawing/2018/hyperlinkcolor" val="tx"/>
                    </a:ext>
                  </a:extLst>
                </a:hlinkClick>
              </a:rPr>
              <a:t>https://archive.ics.uci.edu/ml/datasets/wine+quality</a:t>
            </a:r>
            <a:endParaRPr lang="en-US" sz="2400" dirty="0">
              <a:solidFill>
                <a:schemeClr val="bg1"/>
              </a:solidFill>
              <a:ea typeface="+mn-lt"/>
              <a:cs typeface="+mn-lt"/>
            </a:endParaRPr>
          </a:p>
          <a:p>
            <a:endParaRPr lang="en-US" dirty="0">
              <a:solidFill>
                <a:schemeClr val="bg1"/>
              </a:solidFill>
            </a:endParaRPr>
          </a:p>
        </p:txBody>
      </p:sp>
    </p:spTree>
    <p:extLst>
      <p:ext uri="{BB962C8B-B14F-4D97-AF65-F5344CB8AC3E}">
        <p14:creationId xmlns:p14="http://schemas.microsoft.com/office/powerpoint/2010/main" val="501683896"/>
      </p:ext>
    </p:extLst>
  </p:cSld>
  <p:clrMapOvr>
    <a:masterClrMapping/>
  </p:clrMapOvr>
</p:sld>
</file>

<file path=ppt/theme/theme1.xml><?xml version="1.0" encoding="utf-8"?>
<a:theme xmlns:a="http://schemas.openxmlformats.org/drawingml/2006/main" name="Balancing Act">
  <a:themeElements>
    <a:clrScheme name="Balancing Act">
      <a:dk1>
        <a:sysClr val="windowText" lastClr="000000"/>
      </a:dk1>
      <a:lt1>
        <a:sysClr val="window" lastClr="FFFFFF"/>
      </a:lt1>
      <a:dk2>
        <a:srgbClr val="8A4C5D"/>
      </a:dk2>
      <a:lt2>
        <a:srgbClr val="9E838E"/>
      </a:lt2>
      <a:accent1>
        <a:srgbClr val="C6ADB0"/>
      </a:accent1>
      <a:accent2>
        <a:srgbClr val="E3C0BF"/>
      </a:accent2>
      <a:accent3>
        <a:srgbClr val="D4937F"/>
      </a:accent3>
      <a:accent4>
        <a:srgbClr val="CCB87E"/>
      </a:accent4>
      <a:accent5>
        <a:srgbClr val="6667AB"/>
      </a:accent5>
      <a:accent6>
        <a:srgbClr val="86A094"/>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tf66906339_win32</Template>
  <TotalTime>0</TotalTime>
  <Words>1199</Words>
  <Application>Microsoft Macintosh PowerPoint</Application>
  <PresentationFormat>Widescreen</PresentationFormat>
  <Paragraphs>120</Paragraphs>
  <Slides>18</Slides>
  <Notes>16</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18</vt:i4>
      </vt:variant>
    </vt:vector>
  </HeadingPairs>
  <TitlesOfParts>
    <vt:vector size="26" baseType="lpstr">
      <vt:lpstr>Arial</vt:lpstr>
      <vt:lpstr>Calibri</vt:lpstr>
      <vt:lpstr>Segoe UI</vt:lpstr>
      <vt:lpstr>Segoe UI Light</vt:lpstr>
      <vt:lpstr>Balancing Act</vt:lpstr>
      <vt:lpstr>Wellspring</vt:lpstr>
      <vt:lpstr>Star of the show</vt:lpstr>
      <vt:lpstr>Amusements</vt:lpstr>
      <vt:lpstr>Red Wine Quality  Predictors by The Three Musketeers</vt:lpstr>
      <vt:lpstr>PowerPoint Presentation</vt:lpstr>
      <vt:lpstr>PowerPoint Presentation</vt:lpstr>
      <vt:lpstr>PowerPoint Presentation</vt:lpstr>
      <vt:lpstr>PowerPoint Presentation</vt:lpstr>
      <vt:lpstr>Project Introduction &amp; Background</vt:lpstr>
      <vt:lpstr>Wine Quality</vt:lpstr>
      <vt:lpstr>Wine region</vt:lpstr>
      <vt:lpstr>The DataSet</vt:lpstr>
      <vt:lpstr>Questions</vt:lpstr>
      <vt:lpstr>METHODS</vt:lpstr>
      <vt:lpstr>METHODS</vt:lpstr>
      <vt:lpstr>Results</vt:lpstr>
      <vt:lpstr>Summary</vt:lpstr>
      <vt:lpstr>Conclusions </vt:lpstr>
      <vt:lpstr>Questions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Red Wine Quality  Predictors by The Three Musketeers</dc:title>
  <dc:creator/>
  <cp:lastModifiedBy/>
  <cp:revision>84</cp:revision>
  <dcterms:created xsi:type="dcterms:W3CDTF">2021-12-08T21:54:28Z</dcterms:created>
  <dcterms:modified xsi:type="dcterms:W3CDTF">2022-06-14T15:56:31Z</dcterms:modified>
</cp:coreProperties>
</file>